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57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82" autoAdjust="0"/>
  </p:normalViewPr>
  <p:slideViewPr>
    <p:cSldViewPr>
      <p:cViewPr varScale="1">
        <p:scale>
          <a:sx n="66" d="100"/>
          <a:sy n="66" d="100"/>
        </p:scale>
        <p:origin x="-63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DAF00-5660-41E2-A819-8CC2CEC8CEB4}" type="datetimeFigureOut">
              <a:rPr lang="is-IS" smtClean="0"/>
              <a:t>14.5.2014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44597-7CFA-4C98-AE44-17E65263672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63121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Úthöfin</a:t>
            </a:r>
            <a:r>
              <a:rPr lang="is-IS" baseline="0" dirty="0" smtClean="0"/>
              <a:t> hér nefnd í stærðarröð, frá því stærsta til þess minnsta.</a:t>
            </a:r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44597-7CFA-4C98-AE44-17E652636723}" type="slidenum">
              <a:rPr lang="is-IS" smtClean="0"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03612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Kyrrahafið er</a:t>
            </a:r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44597-7CFA-4C98-AE44-17E652636723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92131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 smtClean="0"/>
              <a:t>Beringssund</a:t>
            </a:r>
            <a:r>
              <a:rPr lang="is-IS" baseline="0" dirty="0" smtClean="0"/>
              <a:t> er á milli</a:t>
            </a:r>
            <a:r>
              <a:rPr lang="is-IS" dirty="0" smtClean="0"/>
              <a:t> Rússlands og USA (Alaska).</a:t>
            </a:r>
          </a:p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44597-7CFA-4C98-AE44-17E652636723}" type="slidenum">
              <a:rPr lang="is-IS" smtClean="0"/>
              <a:t>17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75581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„Holskefla“ útskýrð </a:t>
            </a:r>
            <a:r>
              <a:rPr lang="is-IS" smtClean="0"/>
              <a:t>á</a:t>
            </a:r>
            <a:r>
              <a:rPr lang="is-IS" baseline="0" smtClean="0"/>
              <a:t> spássíu bls. 100.</a:t>
            </a:r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44597-7CFA-4C98-AE44-17E652636723}" type="slidenum">
              <a:rPr lang="is-IS" smtClean="0"/>
              <a:t>20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69541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(Ef</a:t>
            </a:r>
            <a:r>
              <a:rPr lang="is-IS" baseline="0" dirty="0" smtClean="0"/>
              <a:t> einhver er mögulega að velta því fyrir sér þá er myndin ekki „raunveruleg“) </a:t>
            </a:r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44597-7CFA-4C98-AE44-17E652636723}" type="slidenum">
              <a:rPr lang="is-IS" smtClean="0"/>
              <a:t>22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96603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Úti í heimshöfunum er munur</a:t>
            </a:r>
            <a:r>
              <a:rPr lang="is-IS" baseline="0" dirty="0" smtClean="0"/>
              <a:t> milli flóðs og fjöru varla merkjanlegur. En á grunnsævi vex bylgjan og mikill munur getur verið á flóði og fjöru. </a:t>
            </a:r>
            <a:endParaRPr lang="is-IS" dirty="0" smtClean="0"/>
          </a:p>
          <a:p>
            <a:r>
              <a:rPr lang="is-IS" dirty="0" smtClean="0"/>
              <a:t>Flóðbylgjan ferðast frá austri til vesturs</a:t>
            </a:r>
            <a:r>
              <a:rPr lang="is-IS" baseline="0" dirty="0" smtClean="0"/>
              <a:t> og þegar fyrirstaða eins og Ísland verður fyrir bylgjunni fer hún umhverfis fyrirstöðuna og magnast vestan megin við hana. Þess vegna er munur á flóði og fjöru lítill á austanverðu landinu en mestur á því vestanverðu. </a:t>
            </a:r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44597-7CFA-4C98-AE44-17E652636723}" type="slidenum">
              <a:rPr lang="is-IS" smtClean="0"/>
              <a:t>24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74796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- Selta sjávar stafar af efnum sem veðrast</a:t>
            </a:r>
            <a:r>
              <a:rPr lang="is-IS" baseline="0" dirty="0" smtClean="0"/>
              <a:t> </a:t>
            </a:r>
            <a:r>
              <a:rPr lang="is-IS" baseline="0" dirty="0" err="1" smtClean="0"/>
              <a:t>úr</a:t>
            </a:r>
            <a:r>
              <a:rPr lang="is-IS" baseline="0" dirty="0" smtClean="0"/>
              <a:t> bergi og berast til sjávar með ám.</a:t>
            </a:r>
            <a:endParaRPr lang="is-IS" dirty="0" smtClean="0"/>
          </a:p>
          <a:p>
            <a:endParaRPr lang="is-IS" dirty="0" smtClean="0"/>
          </a:p>
          <a:p>
            <a:pPr marL="171450" indent="-171450">
              <a:buFontTx/>
              <a:buChar char="-"/>
            </a:pPr>
            <a:r>
              <a:rPr lang="is-IS" dirty="0" smtClean="0"/>
              <a:t>Sandurinn</a:t>
            </a:r>
            <a:r>
              <a:rPr lang="is-IS" baseline="0" dirty="0" smtClean="0"/>
              <a:t> notaður í bygginga- og vegaframkvæmdir.</a:t>
            </a:r>
          </a:p>
          <a:p>
            <a:pPr marL="171450" indent="-171450">
              <a:buFontTx/>
              <a:buChar char="-"/>
            </a:pPr>
            <a:endParaRPr lang="is-IS" baseline="0" dirty="0" smtClean="0"/>
          </a:p>
          <a:p>
            <a:pPr marL="171450" indent="-171450">
              <a:buFontTx/>
              <a:buChar char="-"/>
            </a:pPr>
            <a:r>
              <a:rPr lang="is-IS" baseline="0" dirty="0" smtClean="0"/>
              <a:t>Endilega benda á skemmtilega mynd </a:t>
            </a:r>
            <a:r>
              <a:rPr lang="is-IS" baseline="0" dirty="0" err="1" smtClean="0"/>
              <a:t>úr</a:t>
            </a:r>
            <a:r>
              <a:rPr lang="is-IS" baseline="0" dirty="0" smtClean="0"/>
              <a:t> </a:t>
            </a:r>
            <a:r>
              <a:rPr lang="is-IS" baseline="0" smtClean="0"/>
              <a:t>Dauðahafinu bls. 106. Saltið þar sem svo mikið að ekki er hægt að sökkva í því. </a:t>
            </a:r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44597-7CFA-4C98-AE44-17E652636723}" type="slidenum">
              <a:rPr lang="is-IS" smtClean="0"/>
              <a:t>29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7041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éttur þríhyrningur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ill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is-IS" smtClean="0"/>
              <a:t>Smelltu til að breyta stíl aðaltitils</a:t>
            </a:r>
            <a:endParaRPr kumimoji="0" lang="en-US"/>
          </a:p>
        </p:txBody>
      </p:sp>
      <p:sp>
        <p:nvSpPr>
          <p:cNvPr id="17" name="Undirtitil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s-IS" smtClean="0"/>
              <a:t>Smelltu til að breyta stíl aðalundirtitla</a:t>
            </a:r>
            <a:endParaRPr kumimoji="0" lang="en-US"/>
          </a:p>
        </p:txBody>
      </p:sp>
      <p:grpSp>
        <p:nvGrpSpPr>
          <p:cNvPr id="2" name="Hópur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íhendis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íhendis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íhendis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Bein tengilín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gsetningarstaðgengill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E188B4A-C48B-414C-A5D3-8E6218985E42}" type="datetimeFigureOut">
              <a:rPr lang="is-IS" smtClean="0"/>
              <a:t>14.5.2014</a:t>
            </a:fld>
            <a:endParaRPr lang="is-IS"/>
          </a:p>
        </p:txBody>
      </p:sp>
      <p:sp>
        <p:nvSpPr>
          <p:cNvPr id="19" name="Síðufótarstaðgengill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is-IS"/>
          </a:p>
        </p:txBody>
      </p:sp>
      <p:sp>
        <p:nvSpPr>
          <p:cNvPr id="27" name="Skyggnunúmersstaðgengill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86F8ECF-0BA3-46B7-B0AE-F31BED15730F}" type="slidenum">
              <a:rPr lang="is-IS" smtClean="0"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ill og lóðréttur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s-IS" smtClean="0"/>
              <a:t>Smelltu til að breyta stíl aðaltitils</a:t>
            </a:r>
            <a:endParaRPr kumimoji="0" lang="en-US"/>
          </a:p>
        </p:txBody>
      </p:sp>
      <p:sp>
        <p:nvSpPr>
          <p:cNvPr id="3" name="Staðgengill lárétts texta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s-IS" smtClean="0"/>
              <a:t>Smelltu til að breyta stílum aðaltexta</a:t>
            </a:r>
          </a:p>
          <a:p>
            <a:pPr lvl="1" eaLnBrk="1" latinLnBrk="0" hangingPunct="1"/>
            <a:r>
              <a:rPr lang="is-IS" smtClean="0"/>
              <a:t>Annað stig</a:t>
            </a:r>
          </a:p>
          <a:p>
            <a:pPr lvl="2" eaLnBrk="1" latinLnBrk="0" hangingPunct="1"/>
            <a:r>
              <a:rPr lang="is-IS" smtClean="0"/>
              <a:t>Þriðja stig</a:t>
            </a:r>
          </a:p>
          <a:p>
            <a:pPr lvl="3" eaLnBrk="1" latinLnBrk="0" hangingPunct="1"/>
            <a:r>
              <a:rPr lang="is-IS" smtClean="0"/>
              <a:t>Fjórða stig</a:t>
            </a:r>
          </a:p>
          <a:p>
            <a:pPr lvl="4" eaLnBrk="1" latinLnBrk="0" hangingPunct="1"/>
            <a:r>
              <a:rPr lang="is-IS" smtClean="0"/>
              <a:t>Fimmta stig</a:t>
            </a:r>
            <a:endParaRPr kumimoji="0" lang="en-U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188B4A-C48B-414C-A5D3-8E6218985E42}" type="datetimeFigureOut">
              <a:rPr lang="is-IS" smtClean="0"/>
              <a:t>14.5.2014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6F8ECF-0BA3-46B7-B0AE-F31BED15730F}" type="slidenum">
              <a:rPr lang="is-IS" smtClean="0"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óðréttur titill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óðréttur titil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is-IS" smtClean="0"/>
              <a:t>Smelltu til að breyta stíl aðaltitils</a:t>
            </a:r>
            <a:endParaRPr kumimoji="0" lang="en-US"/>
          </a:p>
        </p:txBody>
      </p:sp>
      <p:sp>
        <p:nvSpPr>
          <p:cNvPr id="3" name="Staðgengill lárétts texta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s-IS" smtClean="0"/>
              <a:t>Smelltu til að breyta stílum aðaltexta</a:t>
            </a:r>
          </a:p>
          <a:p>
            <a:pPr lvl="1" eaLnBrk="1" latinLnBrk="0" hangingPunct="1"/>
            <a:r>
              <a:rPr lang="is-IS" smtClean="0"/>
              <a:t>Annað stig</a:t>
            </a:r>
          </a:p>
          <a:p>
            <a:pPr lvl="2" eaLnBrk="1" latinLnBrk="0" hangingPunct="1"/>
            <a:r>
              <a:rPr lang="is-IS" smtClean="0"/>
              <a:t>Þriðja stig</a:t>
            </a:r>
          </a:p>
          <a:p>
            <a:pPr lvl="3" eaLnBrk="1" latinLnBrk="0" hangingPunct="1"/>
            <a:r>
              <a:rPr lang="is-IS" smtClean="0"/>
              <a:t>Fjórða stig</a:t>
            </a:r>
          </a:p>
          <a:p>
            <a:pPr lvl="4" eaLnBrk="1" latinLnBrk="0" hangingPunct="1"/>
            <a:r>
              <a:rPr lang="is-IS" smtClean="0"/>
              <a:t>Fimmta stig</a:t>
            </a:r>
            <a:endParaRPr kumimoji="0" lang="en-U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188B4A-C48B-414C-A5D3-8E6218985E42}" type="datetimeFigureOut">
              <a:rPr lang="is-IS" smtClean="0"/>
              <a:t>14.5.2014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6F8ECF-0BA3-46B7-B0AE-F31BED15730F}" type="slidenum">
              <a:rPr lang="is-IS" smtClean="0"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s-IS" smtClean="0"/>
              <a:t>Smelltu til að breyta stílum aðaltexta</a:t>
            </a:r>
          </a:p>
          <a:p>
            <a:pPr lvl="1" eaLnBrk="1" latinLnBrk="0" hangingPunct="1"/>
            <a:r>
              <a:rPr lang="is-IS" smtClean="0"/>
              <a:t>Annað stig</a:t>
            </a:r>
          </a:p>
          <a:p>
            <a:pPr lvl="2" eaLnBrk="1" latinLnBrk="0" hangingPunct="1"/>
            <a:r>
              <a:rPr lang="is-IS" smtClean="0"/>
              <a:t>Þriðja stig</a:t>
            </a:r>
          </a:p>
          <a:p>
            <a:pPr lvl="3" eaLnBrk="1" latinLnBrk="0" hangingPunct="1"/>
            <a:r>
              <a:rPr lang="is-IS" smtClean="0"/>
              <a:t>Fjórða stig</a:t>
            </a:r>
          </a:p>
          <a:p>
            <a:pPr lvl="4" eaLnBrk="1" latinLnBrk="0" hangingPunct="1"/>
            <a:r>
              <a:rPr lang="is-IS" smtClean="0"/>
              <a:t>Fimmta stig</a:t>
            </a:r>
            <a:endParaRPr kumimoji="0" lang="en-U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188B4A-C48B-414C-A5D3-8E6218985E42}" type="datetimeFigureOut">
              <a:rPr lang="is-IS" smtClean="0"/>
              <a:t>14.5.2014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6F8ECF-0BA3-46B7-B0AE-F31BED15730F}" type="slidenum">
              <a:rPr lang="is-IS" smtClean="0"/>
              <a:t>‹#›</a:t>
            </a:fld>
            <a:endParaRPr lang="is-IS"/>
          </a:p>
        </p:txBody>
      </p:sp>
      <p:sp>
        <p:nvSpPr>
          <p:cNvPr id="7" name="Titill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s-IS" smtClean="0"/>
              <a:t>Smelltu til að breyta stíl aðaltitils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fyrirsög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is-IS" smtClean="0"/>
              <a:t>Smelltu til að breyta stíl aðaltitils</a:t>
            </a:r>
            <a:endParaRPr kumimoji="0" lang="en-U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s-IS" smtClean="0"/>
              <a:t>Smelltu til að breyta stílum aðaltexta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188B4A-C48B-414C-A5D3-8E6218985E42}" type="datetimeFigureOut">
              <a:rPr lang="is-IS" smtClean="0"/>
              <a:t>14.5.2014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6F8ECF-0BA3-46B7-B0AE-F31BED15730F}" type="slidenum">
              <a:rPr lang="is-IS" smtClean="0"/>
              <a:t>‹#›</a:t>
            </a:fld>
            <a:endParaRPr lang="is-IS"/>
          </a:p>
        </p:txBody>
      </p:sp>
      <p:sp>
        <p:nvSpPr>
          <p:cNvPr id="7" name="Vinstri tvíoddur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Vinstri tvíoddur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efnisatrið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s-IS" smtClean="0"/>
              <a:t>Smelltu til að breyta stílum aðaltexta</a:t>
            </a:r>
          </a:p>
          <a:p>
            <a:pPr lvl="1" eaLnBrk="1" latinLnBrk="0" hangingPunct="1"/>
            <a:r>
              <a:rPr lang="is-IS" smtClean="0"/>
              <a:t>Annað stig</a:t>
            </a:r>
          </a:p>
          <a:p>
            <a:pPr lvl="2" eaLnBrk="1" latinLnBrk="0" hangingPunct="1"/>
            <a:r>
              <a:rPr lang="is-IS" smtClean="0"/>
              <a:t>Þriðja stig</a:t>
            </a:r>
          </a:p>
          <a:p>
            <a:pPr lvl="3" eaLnBrk="1" latinLnBrk="0" hangingPunct="1"/>
            <a:r>
              <a:rPr lang="is-IS" smtClean="0"/>
              <a:t>Fjórða stig</a:t>
            </a:r>
          </a:p>
          <a:p>
            <a:pPr lvl="4" eaLnBrk="1" latinLnBrk="0" hangingPunct="1"/>
            <a:r>
              <a:rPr lang="is-IS" smtClean="0"/>
              <a:t>Fimmta stig</a:t>
            </a:r>
            <a:endParaRPr kumimoji="0" lang="en-US"/>
          </a:p>
        </p:txBody>
      </p:sp>
      <p:sp>
        <p:nvSpPr>
          <p:cNvPr id="4" name="Staðgengill efnis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s-IS" smtClean="0"/>
              <a:t>Smelltu til að breyta stílum aðaltexta</a:t>
            </a:r>
          </a:p>
          <a:p>
            <a:pPr lvl="1" eaLnBrk="1" latinLnBrk="0" hangingPunct="1"/>
            <a:r>
              <a:rPr lang="is-IS" smtClean="0"/>
              <a:t>Annað stig</a:t>
            </a:r>
          </a:p>
          <a:p>
            <a:pPr lvl="2" eaLnBrk="1" latinLnBrk="0" hangingPunct="1"/>
            <a:r>
              <a:rPr lang="is-IS" smtClean="0"/>
              <a:t>Þriðja stig</a:t>
            </a:r>
          </a:p>
          <a:p>
            <a:pPr lvl="3" eaLnBrk="1" latinLnBrk="0" hangingPunct="1"/>
            <a:r>
              <a:rPr lang="is-IS" smtClean="0"/>
              <a:t>Fjórða stig</a:t>
            </a:r>
          </a:p>
          <a:p>
            <a:pPr lvl="4" eaLnBrk="1" latinLnBrk="0" hangingPunct="1"/>
            <a:r>
              <a:rPr lang="is-IS" smtClean="0"/>
              <a:t>Fimmta stig</a:t>
            </a:r>
            <a:endParaRPr kumimoji="0" lang="en-US"/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188B4A-C48B-414C-A5D3-8E6218985E42}" type="datetimeFigureOut">
              <a:rPr lang="is-IS" smtClean="0"/>
              <a:t>14.5.2014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6F8ECF-0BA3-46B7-B0AE-F31BED15730F}" type="slidenum">
              <a:rPr lang="is-IS" smtClean="0"/>
              <a:t>‹#›</a:t>
            </a:fld>
            <a:endParaRPr lang="is-IS"/>
          </a:p>
        </p:txBody>
      </p:sp>
      <p:sp>
        <p:nvSpPr>
          <p:cNvPr id="8" name="Titill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s-IS" smtClean="0"/>
              <a:t>Smelltu til að breyta stíl aðaltitils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anburðu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is-IS" smtClean="0"/>
              <a:t>Smelltu til að breyta stíl aðaltitils</a:t>
            </a:r>
            <a:endParaRPr kumimoji="0" lang="en-U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s-IS" smtClean="0"/>
              <a:t>Smelltu til að breyta stílum aðaltexta</a:t>
            </a:r>
          </a:p>
        </p:txBody>
      </p:sp>
      <p:sp>
        <p:nvSpPr>
          <p:cNvPr id="4" name="Textastaðgengill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s-IS" smtClean="0"/>
              <a:t>Smelltu til að breyta stílum aðaltexta</a:t>
            </a:r>
          </a:p>
        </p:txBody>
      </p:sp>
      <p:sp>
        <p:nvSpPr>
          <p:cNvPr id="5" name="Staðgengill efnis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s-IS" smtClean="0"/>
              <a:t>Smelltu til að breyta stílum aðaltexta</a:t>
            </a:r>
          </a:p>
          <a:p>
            <a:pPr lvl="1" eaLnBrk="1" latinLnBrk="0" hangingPunct="1"/>
            <a:r>
              <a:rPr lang="is-IS" smtClean="0"/>
              <a:t>Annað stig</a:t>
            </a:r>
          </a:p>
          <a:p>
            <a:pPr lvl="2" eaLnBrk="1" latinLnBrk="0" hangingPunct="1"/>
            <a:r>
              <a:rPr lang="is-IS" smtClean="0"/>
              <a:t>Þriðja stig</a:t>
            </a:r>
          </a:p>
          <a:p>
            <a:pPr lvl="3" eaLnBrk="1" latinLnBrk="0" hangingPunct="1"/>
            <a:r>
              <a:rPr lang="is-IS" smtClean="0"/>
              <a:t>Fjórða stig</a:t>
            </a:r>
          </a:p>
          <a:p>
            <a:pPr lvl="4" eaLnBrk="1" latinLnBrk="0" hangingPunct="1"/>
            <a:r>
              <a:rPr lang="is-IS" smtClean="0"/>
              <a:t>Fimmta stig</a:t>
            </a:r>
            <a:endParaRPr kumimoji="0" lang="en-US"/>
          </a:p>
        </p:txBody>
      </p:sp>
      <p:sp>
        <p:nvSpPr>
          <p:cNvPr id="6" name="Staðgengill efnis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s-IS" smtClean="0"/>
              <a:t>Smelltu til að breyta stílum aðaltexta</a:t>
            </a:r>
          </a:p>
          <a:p>
            <a:pPr lvl="1" eaLnBrk="1" latinLnBrk="0" hangingPunct="1"/>
            <a:r>
              <a:rPr lang="is-IS" smtClean="0"/>
              <a:t>Annað stig</a:t>
            </a:r>
          </a:p>
          <a:p>
            <a:pPr lvl="2" eaLnBrk="1" latinLnBrk="0" hangingPunct="1"/>
            <a:r>
              <a:rPr lang="is-IS" smtClean="0"/>
              <a:t>Þriðja stig</a:t>
            </a:r>
          </a:p>
          <a:p>
            <a:pPr lvl="3" eaLnBrk="1" latinLnBrk="0" hangingPunct="1"/>
            <a:r>
              <a:rPr lang="is-IS" smtClean="0"/>
              <a:t>Fjórða stig</a:t>
            </a:r>
          </a:p>
          <a:p>
            <a:pPr lvl="4" eaLnBrk="1" latinLnBrk="0" hangingPunct="1"/>
            <a:r>
              <a:rPr lang="is-IS" smtClean="0"/>
              <a:t>Fimmta stig</a:t>
            </a:r>
            <a:endParaRPr kumimoji="0" lang="en-US"/>
          </a:p>
        </p:txBody>
      </p:sp>
      <p:sp>
        <p:nvSpPr>
          <p:cNvPr id="7" name="Dagsetningarstaðgengill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188B4A-C48B-414C-A5D3-8E6218985E42}" type="datetimeFigureOut">
              <a:rPr lang="is-IS" smtClean="0"/>
              <a:t>14.5.2014</a:t>
            </a:fld>
            <a:endParaRPr lang="is-IS"/>
          </a:p>
        </p:txBody>
      </p:sp>
      <p:sp>
        <p:nvSpPr>
          <p:cNvPr id="8" name="Síðufótarstaðgengill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s-IS"/>
          </a:p>
        </p:txBody>
      </p:sp>
      <p:sp>
        <p:nvSpPr>
          <p:cNvPr id="9" name="Skyggnunúmersstaðgengill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6F8ECF-0BA3-46B7-B0AE-F31BED15730F}" type="slidenum">
              <a:rPr lang="is-IS" smtClean="0"/>
              <a:t>‹#›</a:t>
            </a:fld>
            <a:endParaRPr lang="is-I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titil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gsetningarstaðgengill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188B4A-C48B-414C-A5D3-8E6218985E42}" type="datetimeFigureOut">
              <a:rPr lang="is-IS" smtClean="0"/>
              <a:t>14.5.2014</a:t>
            </a:fld>
            <a:endParaRPr lang="is-IS"/>
          </a:p>
        </p:txBody>
      </p:sp>
      <p:sp>
        <p:nvSpPr>
          <p:cNvPr id="4" name="Síðufótarstaðgengill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s-IS"/>
          </a:p>
        </p:txBody>
      </p:sp>
      <p:sp>
        <p:nvSpPr>
          <p:cNvPr id="5" name="Skyggnunúmersstaðgengill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6F8ECF-0BA3-46B7-B0AE-F31BED15730F}" type="slidenum">
              <a:rPr lang="is-IS" smtClean="0"/>
              <a:t>‹#›</a:t>
            </a:fld>
            <a:endParaRPr lang="is-IS"/>
          </a:p>
        </p:txBody>
      </p:sp>
      <p:sp>
        <p:nvSpPr>
          <p:cNvPr id="6" name="Titill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s-IS" smtClean="0"/>
              <a:t>Smelltu til að breyta stíl aðaltitils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gsetningarstaðgengill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188B4A-C48B-414C-A5D3-8E6218985E42}" type="datetimeFigureOut">
              <a:rPr lang="is-IS" smtClean="0"/>
              <a:t>14.5.2014</a:t>
            </a:fld>
            <a:endParaRPr lang="is-IS"/>
          </a:p>
        </p:txBody>
      </p:sp>
      <p:sp>
        <p:nvSpPr>
          <p:cNvPr id="3" name="Síðufótarstaðgengill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6F8ECF-0BA3-46B7-B0AE-F31BED15730F}" type="slidenum">
              <a:rPr lang="is-IS" smtClean="0"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Efni með skýringartext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is-IS" smtClean="0"/>
              <a:t>Smelltu til að breyta stíl aðaltitils</a:t>
            </a:r>
            <a:endParaRPr kumimoji="0" lang="en-US"/>
          </a:p>
        </p:txBody>
      </p:sp>
      <p:sp>
        <p:nvSpPr>
          <p:cNvPr id="3" name="Textastaðgengill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s-IS" smtClean="0"/>
              <a:t>Smelltu til að breyta stílum aðaltexta</a:t>
            </a:r>
          </a:p>
        </p:txBody>
      </p:sp>
      <p:sp>
        <p:nvSpPr>
          <p:cNvPr id="4" name="Staðgengill efnis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s-IS" smtClean="0"/>
              <a:t>Smelltu til að breyta stílum aðaltexta</a:t>
            </a:r>
          </a:p>
          <a:p>
            <a:pPr lvl="1" eaLnBrk="1" latinLnBrk="0" hangingPunct="1"/>
            <a:r>
              <a:rPr lang="is-IS" smtClean="0"/>
              <a:t>Annað stig</a:t>
            </a:r>
          </a:p>
          <a:p>
            <a:pPr lvl="2" eaLnBrk="1" latinLnBrk="0" hangingPunct="1"/>
            <a:r>
              <a:rPr lang="is-IS" smtClean="0"/>
              <a:t>Þriðja stig</a:t>
            </a:r>
          </a:p>
          <a:p>
            <a:pPr lvl="3" eaLnBrk="1" latinLnBrk="0" hangingPunct="1"/>
            <a:r>
              <a:rPr lang="is-IS" smtClean="0"/>
              <a:t>Fjórða stig</a:t>
            </a:r>
          </a:p>
          <a:p>
            <a:pPr lvl="4" eaLnBrk="1" latinLnBrk="0" hangingPunct="1"/>
            <a:r>
              <a:rPr lang="is-IS" smtClean="0"/>
              <a:t>Fimmta stig</a:t>
            </a:r>
            <a:endParaRPr kumimoji="0" lang="en-US"/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E188B4A-C48B-414C-A5D3-8E6218985E42}" type="datetimeFigureOut">
              <a:rPr lang="is-IS" smtClean="0"/>
              <a:t>14.5.2014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6F8ECF-0BA3-46B7-B0AE-F31BED15730F}" type="slidenum">
              <a:rPr lang="is-IS" smtClean="0"/>
              <a:t>‹#›</a:t>
            </a:fld>
            <a:endParaRPr lang="is-I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Mynd með skýringartext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astaðgengill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s-IS" smtClean="0"/>
              <a:t>Smelltu til að breyta stílum aðaltexta</a:t>
            </a:r>
          </a:p>
        </p:txBody>
      </p:sp>
      <p:sp>
        <p:nvSpPr>
          <p:cNvPr id="3" name="Myndastaðgengill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s-IS" smtClean="0"/>
              <a:t>Smelltu á tákn til að bæta við mynd</a:t>
            </a:r>
            <a:endParaRPr kumimoji="0" lang="en-US" dirty="0"/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E188B4A-C48B-414C-A5D3-8E6218985E42}" type="datetimeFigureOut">
              <a:rPr lang="is-IS" smtClean="0"/>
              <a:t>14.5.2014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86F8ECF-0BA3-46B7-B0AE-F31BED15730F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is-IS" smtClean="0"/>
              <a:t>Smelltu til að breyta stíl aðaltitils</a:t>
            </a:r>
            <a:endParaRPr kumimoji="0" lang="en-US"/>
          </a:p>
        </p:txBody>
      </p:sp>
      <p:sp>
        <p:nvSpPr>
          <p:cNvPr id="8" name="Fríhendis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íhendis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éttur þríhyrningur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Bein tengilín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instri tvíoddur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Vinstri tvíoddur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íhendis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íhendis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éttur þríhyrningur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Bein tengilín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ilsstaðgengill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is-IS" smtClean="0"/>
              <a:t>Smelltu til að breyta stíl aðaltitils</a:t>
            </a:r>
            <a:endParaRPr kumimoji="0" lang="en-US"/>
          </a:p>
        </p:txBody>
      </p:sp>
      <p:sp>
        <p:nvSpPr>
          <p:cNvPr id="30" name="Textastaðgengill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is-IS" smtClean="0"/>
              <a:t>Smelltu til að breyta stílum aðaltexta</a:t>
            </a:r>
          </a:p>
          <a:p>
            <a:pPr lvl="1" eaLnBrk="1" latinLnBrk="0" hangingPunct="1"/>
            <a:r>
              <a:rPr kumimoji="0" lang="is-IS" smtClean="0"/>
              <a:t>Annað stig</a:t>
            </a:r>
          </a:p>
          <a:p>
            <a:pPr lvl="2" eaLnBrk="1" latinLnBrk="0" hangingPunct="1"/>
            <a:r>
              <a:rPr kumimoji="0" lang="is-IS" smtClean="0"/>
              <a:t>Þriðja stig</a:t>
            </a:r>
          </a:p>
          <a:p>
            <a:pPr lvl="3" eaLnBrk="1" latinLnBrk="0" hangingPunct="1"/>
            <a:r>
              <a:rPr kumimoji="0" lang="is-IS" smtClean="0"/>
              <a:t>Fjórða stig</a:t>
            </a:r>
          </a:p>
          <a:p>
            <a:pPr lvl="4" eaLnBrk="1" latinLnBrk="0" hangingPunct="1"/>
            <a:r>
              <a:rPr kumimoji="0" lang="is-IS" smtClean="0"/>
              <a:t>Fimmta stig</a:t>
            </a:r>
            <a:endParaRPr kumimoji="0" lang="en-US"/>
          </a:p>
        </p:txBody>
      </p:sp>
      <p:sp>
        <p:nvSpPr>
          <p:cNvPr id="10" name="Dagsetningarstaðgengill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E188B4A-C48B-414C-A5D3-8E6218985E42}" type="datetimeFigureOut">
              <a:rPr lang="is-IS" smtClean="0"/>
              <a:t>14.5.2014</a:t>
            </a:fld>
            <a:endParaRPr lang="is-IS"/>
          </a:p>
        </p:txBody>
      </p:sp>
      <p:sp>
        <p:nvSpPr>
          <p:cNvPr id="22" name="Síðufótarstaðgengill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is-IS"/>
          </a:p>
        </p:txBody>
      </p:sp>
      <p:sp>
        <p:nvSpPr>
          <p:cNvPr id="18" name="Skyggnunúmersstaðgengill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86F8ECF-0BA3-46B7-B0AE-F31BED15730F}" type="slidenum">
              <a:rPr lang="is-IS" smtClean="0"/>
              <a:t>‹#›</a:t>
            </a:fld>
            <a:endParaRPr lang="is-I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3" name="Undirtitil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s-I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arammi 4"/>
          <p:cNvSpPr txBox="1"/>
          <p:nvPr/>
        </p:nvSpPr>
        <p:spPr>
          <a:xfrm>
            <a:off x="539552" y="1556792"/>
            <a:ext cx="9001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5400" dirty="0" smtClean="0">
                <a:latin typeface="Rockwell Extra Bold" pitchFamily="18" charset="0"/>
              </a:rPr>
              <a:t>HÖFIN</a:t>
            </a:r>
          </a:p>
          <a:p>
            <a:r>
              <a:rPr lang="is-IS" sz="3600" dirty="0" smtClean="0">
                <a:latin typeface="Rockwell Extra Bold" pitchFamily="18" charset="0"/>
              </a:rPr>
              <a:t>5. kafli, bls. </a:t>
            </a:r>
            <a:r>
              <a:rPr lang="is-IS" sz="3600" smtClean="0">
                <a:latin typeface="Rockwell Extra Bold" pitchFamily="18" charset="0"/>
              </a:rPr>
              <a:t>90 – 111</a:t>
            </a:r>
            <a:endParaRPr lang="is-IS" sz="2800" smtClean="0">
              <a:latin typeface="Rockwell Extra Bold" pitchFamily="18" charset="0"/>
            </a:endParaRPr>
          </a:p>
          <a:p>
            <a:r>
              <a:rPr lang="is-IS">
                <a:latin typeface="Rockwell Extra Bold" pitchFamily="18" charset="0"/>
              </a:rPr>
              <a:t>í</a:t>
            </a:r>
            <a:r>
              <a:rPr lang="is-IS" smtClean="0">
                <a:latin typeface="Rockwell Extra Bold" pitchFamily="18" charset="0"/>
              </a:rPr>
              <a:t> bókinni </a:t>
            </a:r>
            <a:r>
              <a:rPr lang="is-IS" sz="2800" i="1" smtClean="0">
                <a:latin typeface="Rockwell Extra Bold" pitchFamily="18" charset="0"/>
              </a:rPr>
              <a:t>Um víða veröld: Jörðin </a:t>
            </a:r>
          </a:p>
          <a:p>
            <a:endParaRPr lang="is-IS" sz="28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983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467"/>
            <a:ext cx="9144000" cy="683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arammi 3"/>
          <p:cNvSpPr txBox="1"/>
          <p:nvPr/>
        </p:nvSpPr>
        <p:spPr>
          <a:xfrm>
            <a:off x="107504" y="332656"/>
            <a:ext cx="87129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4000" dirty="0" smtClean="0">
                <a:solidFill>
                  <a:schemeClr val="bg1"/>
                </a:solidFill>
              </a:rPr>
              <a:t>Hafsbotninn</a:t>
            </a:r>
          </a:p>
          <a:p>
            <a:endParaRPr lang="is-IS" dirty="0"/>
          </a:p>
          <a:p>
            <a:endParaRPr lang="is-IS" dirty="0" smtClean="0"/>
          </a:p>
          <a:p>
            <a:pPr marL="285750" indent="-285750">
              <a:buFontTx/>
              <a:buChar char="-"/>
            </a:pPr>
            <a:r>
              <a:rPr lang="is-IS" sz="2800" b="1" dirty="0" smtClean="0">
                <a:solidFill>
                  <a:schemeClr val="bg1"/>
                </a:solidFill>
              </a:rPr>
              <a:t>Hafsbotninn er ekki jafn einsleitur og menn héldu áður fyrr.</a:t>
            </a:r>
          </a:p>
          <a:p>
            <a:pPr marL="285750" indent="-285750">
              <a:buFontTx/>
              <a:buChar char="-"/>
            </a:pPr>
            <a:endParaRPr lang="is-IS" sz="2800" dirty="0" smtClean="0"/>
          </a:p>
          <a:p>
            <a:pPr marL="285750" indent="-285750">
              <a:buFontTx/>
              <a:buChar char="-"/>
            </a:pPr>
            <a:r>
              <a:rPr lang="is-IS" sz="2800" b="1" dirty="0" smtClean="0">
                <a:solidFill>
                  <a:schemeClr val="bg1"/>
                </a:solidFill>
              </a:rPr>
              <a:t>Skiptist í </a:t>
            </a:r>
            <a:r>
              <a:rPr lang="is-IS" sz="2800" b="1" dirty="0" err="1" smtClean="0">
                <a:solidFill>
                  <a:schemeClr val="bg1"/>
                </a:solidFill>
              </a:rPr>
              <a:t>þrjá</a:t>
            </a:r>
            <a:r>
              <a:rPr lang="is-IS" sz="2800" b="1" dirty="0" smtClean="0">
                <a:solidFill>
                  <a:schemeClr val="bg1"/>
                </a:solidFill>
              </a:rPr>
              <a:t> hluta: landgrunn (1), landgrunnshlíðar (2) og djúpsjávarsléttur (3).</a:t>
            </a:r>
          </a:p>
          <a:p>
            <a:pPr marL="285750" indent="-285750">
              <a:buFontTx/>
              <a:buChar char="-"/>
            </a:pPr>
            <a:endParaRPr lang="is-IS" sz="2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is-IS" sz="2800" b="1" u="sng" dirty="0" smtClean="0">
                <a:solidFill>
                  <a:schemeClr val="bg1"/>
                </a:solidFill>
              </a:rPr>
              <a:t>Landgrunn</a:t>
            </a:r>
            <a:r>
              <a:rPr lang="is-IS" sz="2800" b="1" dirty="0" smtClean="0">
                <a:solidFill>
                  <a:schemeClr val="bg1"/>
                </a:solidFill>
              </a:rPr>
              <a:t> (1) teygja sig frá ströndum landa niður á um 200 m dýpi. </a:t>
            </a:r>
          </a:p>
          <a:p>
            <a:pPr marL="285750" indent="-285750">
              <a:buFontTx/>
              <a:buChar char="-"/>
            </a:pPr>
            <a:endParaRPr lang="is-IS" sz="28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is-IS" sz="2800" b="1" dirty="0" smtClean="0">
                <a:solidFill>
                  <a:schemeClr val="bg1"/>
                </a:solidFill>
              </a:rPr>
              <a:t>Meira en 90% af fæðu sem sótt er í hafið kemur af landgrunninum. </a:t>
            </a:r>
            <a:endParaRPr lang="is-I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67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smtClean="0"/>
              <a:t>Mikilvæg </a:t>
            </a:r>
            <a:r>
              <a:rPr lang="is-IS" b="1" smtClean="0"/>
              <a:t>hráefni</a:t>
            </a:r>
            <a:r>
              <a:rPr lang="is-IS" smtClean="0"/>
              <a:t>, t.d. olía, gas og málmar, eru unnin úr landgrunninu.</a:t>
            </a:r>
          </a:p>
          <a:p>
            <a:endParaRPr lang="is-IS" smtClean="0"/>
          </a:p>
          <a:p>
            <a:r>
              <a:rPr lang="is-IS" b="1" u="sng" smtClean="0"/>
              <a:t>Landgrunnshlíðar</a:t>
            </a:r>
            <a:r>
              <a:rPr lang="is-IS" smtClean="0"/>
              <a:t> (2) taka við af landgrunninu og liggja niður á djúpsjávarslétturnar </a:t>
            </a:r>
            <a:br>
              <a:rPr lang="is-IS" smtClean="0"/>
            </a:br>
            <a:r>
              <a:rPr lang="is-IS" smtClean="0"/>
              <a:t>=&gt; Sjá mynd bls. 96.</a:t>
            </a:r>
          </a:p>
          <a:p>
            <a:endParaRPr lang="is-IS"/>
          </a:p>
          <a:p>
            <a:r>
              <a:rPr lang="is-IS" smtClean="0"/>
              <a:t>Landgrunnshlíðar eru allbrattar. Þar eru líka víða djúpir dalir.</a:t>
            </a:r>
          </a:p>
          <a:p>
            <a:pPr marL="109728" indent="0">
              <a:buNone/>
            </a:pPr>
            <a:endParaRPr lang="is-IS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Hafsbotninn – frh.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22835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s-IS" b="1" dirty="0" err="1" smtClean="0"/>
              <a:t>Djúpsjávarslétturnar</a:t>
            </a:r>
            <a:r>
              <a:rPr lang="is-IS" dirty="0" smtClean="0"/>
              <a:t> (3) eru víðast hvar á 4-8 km dýpi. </a:t>
            </a:r>
          </a:p>
          <a:p>
            <a:endParaRPr lang="is-IS" dirty="0"/>
          </a:p>
          <a:p>
            <a:r>
              <a:rPr lang="is-IS" err="1" smtClean="0"/>
              <a:t>Slétturnar</a:t>
            </a:r>
            <a:r>
              <a:rPr lang="is-IS" smtClean="0"/>
              <a:t> teygja </a:t>
            </a:r>
            <a:r>
              <a:rPr lang="is-IS" dirty="0" smtClean="0"/>
              <a:t>sig yfir mörg þúsund kílómetra svæði þar sem ríkir eilíft myrkur. Þar lifir mikill fjöldi tegunda af fisk og hryggleysingjum.</a:t>
            </a:r>
          </a:p>
          <a:p>
            <a:endParaRPr lang="is-IS" dirty="0"/>
          </a:p>
          <a:p>
            <a:r>
              <a:rPr lang="is-IS" dirty="0" smtClean="0"/>
              <a:t>Djúpsjávarsléttur eru ekki eins sléttar og nafnið gefur til kynna. Þar eru bæði fjallakeðjur og gjár</a:t>
            </a:r>
            <a:r>
              <a:rPr lang="is-IS" smtClean="0"/>
              <a:t>, t.d. dýpsti staður jarðar, </a:t>
            </a:r>
            <a:r>
              <a:rPr lang="is-IS" b="1" smtClean="0"/>
              <a:t>Maríanagjáin</a:t>
            </a:r>
            <a:r>
              <a:rPr lang="is-IS" smtClean="0"/>
              <a:t> í Kyrrahafi á rúmlega 11 km dýpi.</a:t>
            </a:r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Hafsbotninn – frh.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50509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Orsök </a:t>
            </a:r>
            <a:r>
              <a:rPr lang="is-IS" b="1" dirty="0" smtClean="0"/>
              <a:t>hafstrauma</a:t>
            </a:r>
            <a:r>
              <a:rPr lang="is-IS" dirty="0" smtClean="0"/>
              <a:t> eru </a:t>
            </a:r>
            <a:r>
              <a:rPr lang="is-IS" smtClean="0"/>
              <a:t>vindar </a:t>
            </a:r>
            <a:br>
              <a:rPr lang="is-IS" smtClean="0"/>
            </a:br>
            <a:r>
              <a:rPr lang="is-IS" smtClean="0"/>
              <a:t>og </a:t>
            </a:r>
            <a:r>
              <a:rPr lang="is-IS" dirty="0" smtClean="0"/>
              <a:t>snúningur jarðar. </a:t>
            </a:r>
          </a:p>
          <a:p>
            <a:endParaRPr lang="is-IS" dirty="0"/>
          </a:p>
          <a:p>
            <a:r>
              <a:rPr lang="is-IS" b="1" dirty="0" smtClean="0"/>
              <a:t>Staðvindar</a:t>
            </a:r>
            <a:r>
              <a:rPr lang="is-IS" dirty="0" smtClean="0"/>
              <a:t> reka hafstrauma í </a:t>
            </a:r>
            <a:r>
              <a:rPr lang="is-IS" b="1" dirty="0" smtClean="0"/>
              <a:t>vestur</a:t>
            </a:r>
            <a:r>
              <a:rPr lang="is-IS" smtClean="0"/>
              <a:t>. </a:t>
            </a:r>
            <a:br>
              <a:rPr lang="is-IS" smtClean="0"/>
            </a:br>
            <a:r>
              <a:rPr lang="is-IS" b="1" smtClean="0"/>
              <a:t>Vestanvindar</a:t>
            </a:r>
            <a:r>
              <a:rPr lang="is-IS" smtClean="0"/>
              <a:t> </a:t>
            </a:r>
            <a:r>
              <a:rPr lang="is-IS" dirty="0" smtClean="0"/>
              <a:t>reka hafstrauma í </a:t>
            </a:r>
            <a:r>
              <a:rPr lang="is-IS" b="1" dirty="0" smtClean="0"/>
              <a:t>austur</a:t>
            </a:r>
            <a:r>
              <a:rPr lang="is-IS" dirty="0" smtClean="0"/>
              <a:t>.</a:t>
            </a:r>
          </a:p>
          <a:p>
            <a:endParaRPr lang="is-IS" dirty="0"/>
          </a:p>
          <a:p>
            <a:r>
              <a:rPr lang="is-IS" dirty="0" smtClean="0"/>
              <a:t>Straumarnir snúast </a:t>
            </a:r>
            <a:r>
              <a:rPr lang="is-IS" b="1" dirty="0" smtClean="0"/>
              <a:t>réttsælis</a:t>
            </a:r>
            <a:r>
              <a:rPr lang="is-IS" dirty="0" smtClean="0"/>
              <a:t> á norðurhveli jarðar, </a:t>
            </a:r>
            <a:r>
              <a:rPr lang="is-IS" b="1" dirty="0" smtClean="0"/>
              <a:t>rangsælis</a:t>
            </a:r>
            <a:r>
              <a:rPr lang="is-IS" dirty="0" smtClean="0"/>
              <a:t> á suðurhveli jarðar.</a:t>
            </a:r>
          </a:p>
          <a:p>
            <a:endParaRPr lang="is-IS" dirty="0"/>
          </a:p>
          <a:p>
            <a:r>
              <a:rPr lang="is-IS" smtClean="0"/>
              <a:t>(sjá mynd bls. 97 og næstu glæru).</a:t>
            </a:r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Hafstraumar	</a:t>
            </a:r>
            <a:endParaRPr lang="is-I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4664"/>
            <a:ext cx="2771800" cy="207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8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sz="2000" b="1" dirty="0"/>
              <a:t>Uppsjórinn</a:t>
            </a:r>
            <a:r>
              <a:rPr lang="is-IS" sz="2000" dirty="0"/>
              <a:t> hreyfist í </a:t>
            </a:r>
            <a:r>
              <a:rPr lang="is-IS" sz="2000" b="1" dirty="0"/>
              <a:t>5 stóra hringi</a:t>
            </a:r>
            <a:r>
              <a:rPr lang="is-IS" sz="2000" dirty="0"/>
              <a:t>: tvo í Kyrrahafi, tvo í Atlantshafi og einn í Indlandshafi</a:t>
            </a:r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Hafstraumar – frh.</a:t>
            </a:r>
            <a:endParaRPr lang="is-I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4904"/>
            <a:ext cx="6891848" cy="430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71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 smtClean="0"/>
              <a:t>Annað straumakerfi er í undirdjúpum hafsins. Það kallast </a:t>
            </a:r>
            <a:r>
              <a:rPr lang="is-IS" b="1" dirty="0" smtClean="0"/>
              <a:t>djúpsjávarstraumur</a:t>
            </a:r>
            <a:r>
              <a:rPr lang="is-IS" dirty="0" smtClean="0"/>
              <a:t>. </a:t>
            </a:r>
          </a:p>
          <a:p>
            <a:endParaRPr lang="is-IS" dirty="0"/>
          </a:p>
          <a:p>
            <a:r>
              <a:rPr lang="is-IS" b="1" dirty="0" smtClean="0"/>
              <a:t>Djúpsjávarstraumurinn</a:t>
            </a:r>
            <a:r>
              <a:rPr lang="is-IS" dirty="0" smtClean="0"/>
              <a:t> verður til þegar hlýir hafstraumar frá miðbaug ná til kaldari hafstrauma frá heimskautasvæðunum. Hlýju straumarnir þyngjast þá og sjórinn sekkur.</a:t>
            </a:r>
          </a:p>
          <a:p>
            <a:endParaRPr lang="is-IS" dirty="0"/>
          </a:p>
          <a:p>
            <a:r>
              <a:rPr lang="is-IS" dirty="0" smtClean="0"/>
              <a:t>Líkt og vindar taka </a:t>
            </a:r>
            <a:r>
              <a:rPr lang="is-IS" b="1" dirty="0" smtClean="0"/>
              <a:t>hafstraumar</a:t>
            </a:r>
            <a:r>
              <a:rPr lang="is-IS" dirty="0" smtClean="0"/>
              <a:t> þátt í því að </a:t>
            </a:r>
            <a:r>
              <a:rPr lang="is-IS" b="1" dirty="0" smtClean="0"/>
              <a:t>jafna hitamun á jörðinni</a:t>
            </a:r>
            <a:r>
              <a:rPr lang="is-IS" dirty="0" smtClean="0"/>
              <a:t>. </a:t>
            </a:r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Hafstrauma – frh.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1614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s-IS" dirty="0" smtClean="0"/>
              <a:t>Golfstraumurinn </a:t>
            </a:r>
            <a:r>
              <a:rPr lang="is-IS" b="1" dirty="0" smtClean="0"/>
              <a:t>skiptir miklu </a:t>
            </a:r>
            <a:r>
              <a:rPr lang="is-IS" dirty="0" smtClean="0"/>
              <a:t>máli fyrir </a:t>
            </a:r>
            <a:r>
              <a:rPr lang="is-IS" b="1" dirty="0" smtClean="0"/>
              <a:t>loftslag á Íslandi</a:t>
            </a:r>
            <a:r>
              <a:rPr lang="is-IS" dirty="0" smtClean="0"/>
              <a:t>. </a:t>
            </a:r>
          </a:p>
          <a:p>
            <a:endParaRPr lang="is-IS" dirty="0" smtClean="0"/>
          </a:p>
          <a:p>
            <a:r>
              <a:rPr lang="is-IS" dirty="0" smtClean="0"/>
              <a:t>Straumurinn á upptök sín við miðbaug, hann rekur í átt að </a:t>
            </a:r>
            <a:r>
              <a:rPr lang="is-IS" dirty="0" err="1" smtClean="0"/>
              <a:t>Suður-Ameríku</a:t>
            </a:r>
            <a:r>
              <a:rPr lang="is-IS" dirty="0" smtClean="0"/>
              <a:t>, í Karíbahafið, gegnum </a:t>
            </a:r>
            <a:r>
              <a:rPr lang="is-IS" dirty="0" err="1" smtClean="0"/>
              <a:t>Mexíkóflóa</a:t>
            </a:r>
            <a:r>
              <a:rPr lang="is-IS" dirty="0" smtClean="0"/>
              <a:t> og </a:t>
            </a:r>
            <a:r>
              <a:rPr lang="is-IS" dirty="0" err="1" smtClean="0"/>
              <a:t>út</a:t>
            </a:r>
            <a:r>
              <a:rPr lang="is-IS" dirty="0" smtClean="0"/>
              <a:t> á Atlantshaf í gegnum </a:t>
            </a:r>
            <a:r>
              <a:rPr lang="is-IS" dirty="0" err="1" smtClean="0"/>
              <a:t>Flórídasund</a:t>
            </a:r>
            <a:r>
              <a:rPr lang="is-IS" dirty="0" smtClean="0"/>
              <a:t>. </a:t>
            </a:r>
          </a:p>
          <a:p>
            <a:endParaRPr lang="is-IS" dirty="0"/>
          </a:p>
          <a:p>
            <a:r>
              <a:rPr lang="is-IS" dirty="0" smtClean="0"/>
              <a:t>Hinn </a:t>
            </a:r>
            <a:r>
              <a:rPr lang="is-IS" b="1" dirty="0" smtClean="0"/>
              <a:t>27 gráðu </a:t>
            </a:r>
            <a:r>
              <a:rPr lang="is-IS" dirty="0" smtClean="0"/>
              <a:t>heiti </a:t>
            </a:r>
            <a:r>
              <a:rPr lang="is-IS" b="1" dirty="0" smtClean="0"/>
              <a:t>Golfstraumur</a:t>
            </a:r>
            <a:r>
              <a:rPr lang="is-IS" dirty="0" smtClean="0"/>
              <a:t> streymir svo með austurströnd Bandaríkjanna. Skiptist þegar hann mætir köldum </a:t>
            </a:r>
            <a:r>
              <a:rPr lang="is-IS" b="1" dirty="0" smtClean="0"/>
              <a:t>Labradorstraumnum</a:t>
            </a:r>
            <a:r>
              <a:rPr lang="is-IS" dirty="0" smtClean="0"/>
              <a:t>.  </a:t>
            </a:r>
            <a:endParaRPr lang="is-IS" dirty="0"/>
          </a:p>
          <a:p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Golfstraumurinn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1329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s-IS" dirty="0" smtClean="0"/>
              <a:t>Hluti af straumnum streymir að </a:t>
            </a:r>
            <a:r>
              <a:rPr lang="is-IS" b="1" dirty="0" smtClean="0"/>
              <a:t>vesturströnd Evrópu</a:t>
            </a:r>
            <a:r>
              <a:rPr lang="is-IS" dirty="0" smtClean="0"/>
              <a:t>. Þess vegna eru </a:t>
            </a:r>
            <a:r>
              <a:rPr lang="is-IS" b="1" dirty="0" smtClean="0"/>
              <a:t>mildari veður þar </a:t>
            </a:r>
            <a:r>
              <a:rPr lang="is-IS" dirty="0" smtClean="0"/>
              <a:t>en á sömu breiddargráðum annars staðar á jörðinni.</a:t>
            </a:r>
          </a:p>
          <a:p>
            <a:endParaRPr lang="is-IS" dirty="0"/>
          </a:p>
          <a:p>
            <a:r>
              <a:rPr lang="is-IS" dirty="0" smtClean="0"/>
              <a:t>Einn angi Golfstraumsins, </a:t>
            </a:r>
            <a:r>
              <a:rPr lang="is-IS" b="1" dirty="0" err="1" smtClean="0"/>
              <a:t>Irminger-straumurinn</a:t>
            </a:r>
            <a:r>
              <a:rPr lang="is-IS" dirty="0" smtClean="0"/>
              <a:t>, kemur til </a:t>
            </a:r>
            <a:r>
              <a:rPr lang="is-IS" b="1" dirty="0" smtClean="0"/>
              <a:t>Íslands</a:t>
            </a:r>
            <a:r>
              <a:rPr lang="is-IS" dirty="0" smtClean="0"/>
              <a:t>. Honum að þakka að </a:t>
            </a:r>
            <a:r>
              <a:rPr lang="is-IS" b="1" dirty="0" smtClean="0"/>
              <a:t>hægt</a:t>
            </a:r>
            <a:r>
              <a:rPr lang="is-IS" dirty="0" smtClean="0"/>
              <a:t> er að </a:t>
            </a:r>
            <a:r>
              <a:rPr lang="is-IS" b="1" dirty="0" smtClean="0"/>
              <a:t>búa</a:t>
            </a:r>
            <a:r>
              <a:rPr lang="is-IS" dirty="0" smtClean="0"/>
              <a:t> á Íslandi.</a:t>
            </a:r>
          </a:p>
          <a:p>
            <a:endParaRPr lang="is-IS" dirty="0"/>
          </a:p>
          <a:p>
            <a:r>
              <a:rPr lang="is-IS" b="1" dirty="0" smtClean="0"/>
              <a:t>Eyjar</a:t>
            </a:r>
            <a:r>
              <a:rPr lang="is-IS" dirty="0" smtClean="0"/>
              <a:t> í Beringssundi, sem eru á </a:t>
            </a:r>
            <a:r>
              <a:rPr lang="is-IS" b="1" dirty="0" smtClean="0"/>
              <a:t>svipuðum breiddargráðum og Ísland</a:t>
            </a:r>
            <a:r>
              <a:rPr lang="is-IS" dirty="0" smtClean="0"/>
              <a:t>, eru umluktar </a:t>
            </a:r>
            <a:r>
              <a:rPr lang="is-IS" b="1" dirty="0" smtClean="0"/>
              <a:t>hafís</a:t>
            </a:r>
            <a:r>
              <a:rPr lang="is-IS" dirty="0" smtClean="0"/>
              <a:t> stóran hluta ársins.</a:t>
            </a:r>
            <a:endParaRPr lang="is-IS" dirty="0"/>
          </a:p>
          <a:p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Golfstraumurinn – frh.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28356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40" y="0"/>
            <a:ext cx="95641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arammi 4"/>
          <p:cNvSpPr txBox="1"/>
          <p:nvPr/>
        </p:nvSpPr>
        <p:spPr>
          <a:xfrm>
            <a:off x="0" y="260648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is-IS" sz="2800" b="1" dirty="0" smtClean="0"/>
              <a:t>Kaldir hafstraumar eru í kringum Grænland, Labradorstraumurinn og Austur-Grænlandsstraumurinn. </a:t>
            </a:r>
          </a:p>
          <a:p>
            <a:pPr marL="457200" indent="-457200">
              <a:buFontTx/>
              <a:buChar char="-"/>
            </a:pPr>
            <a:endParaRPr lang="is-IS" sz="2800" b="1" dirty="0"/>
          </a:p>
          <a:p>
            <a:pPr marL="457200" indent="-457200">
              <a:buFontTx/>
              <a:buChar char="-"/>
            </a:pPr>
            <a:r>
              <a:rPr lang="is-IS" sz="2800" b="1" dirty="0" smtClean="0"/>
              <a:t>Þess vegnar er svalara þar en í borgum sem eru á svipaðri breiddargráðu og syðsti hluti Grænlandsjökuls, t.d. </a:t>
            </a:r>
            <a:r>
              <a:rPr lang="is-IS" sz="2800" b="1" smtClean="0"/>
              <a:t>Osló og Stokkhólmi. </a:t>
            </a:r>
            <a:endParaRPr lang="is-IS" sz="2800" b="1" dirty="0"/>
          </a:p>
        </p:txBody>
      </p:sp>
    </p:spTree>
    <p:extLst>
      <p:ext uri="{BB962C8B-B14F-4D97-AF65-F5344CB8AC3E}">
        <p14:creationId xmlns:p14="http://schemas.microsoft.com/office/powerpoint/2010/main" val="339761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s-IS" sz="2000" b="1" dirty="0" smtClean="0"/>
              <a:t>El </a:t>
            </a:r>
            <a:r>
              <a:rPr lang="is-IS" sz="2000" b="1" dirty="0" err="1" smtClean="0"/>
              <a:t>Nino</a:t>
            </a:r>
            <a:r>
              <a:rPr lang="is-IS" sz="2000" b="1" dirty="0" smtClean="0"/>
              <a:t> </a:t>
            </a:r>
            <a:r>
              <a:rPr lang="is-IS" sz="2000" dirty="0" smtClean="0"/>
              <a:t>er </a:t>
            </a:r>
            <a:r>
              <a:rPr lang="is-IS" sz="2000" b="1" dirty="0" smtClean="0"/>
              <a:t>hafstraumur</a:t>
            </a:r>
            <a:r>
              <a:rPr lang="is-IS" sz="2000" dirty="0" smtClean="0"/>
              <a:t> við miðbaug í austanverðu Kyrrahafi.  </a:t>
            </a:r>
            <a:br>
              <a:rPr lang="is-IS" sz="2000" dirty="0" smtClean="0"/>
            </a:br>
            <a:endParaRPr lang="is-IS" sz="2000" dirty="0" smtClean="0"/>
          </a:p>
          <a:p>
            <a:r>
              <a:rPr lang="is-IS" sz="2000" dirty="0" smtClean="0"/>
              <a:t>Á </a:t>
            </a:r>
            <a:r>
              <a:rPr lang="is-IS" sz="2000" b="1" dirty="0" smtClean="0"/>
              <a:t>3 til 7 ára fresti </a:t>
            </a:r>
            <a:r>
              <a:rPr lang="is-IS" sz="2000" dirty="0" smtClean="0"/>
              <a:t>breytist styrkur hans og hitastig sem hefur </a:t>
            </a:r>
            <a:r>
              <a:rPr lang="is-IS" sz="2000" b="1" dirty="0" smtClean="0"/>
              <a:t>mikil áhrif á loftslag </a:t>
            </a:r>
            <a:r>
              <a:rPr lang="is-IS" sz="2000" dirty="0" smtClean="0"/>
              <a:t>í löndum beggja megin Kyrrahafs.</a:t>
            </a:r>
          </a:p>
          <a:p>
            <a:endParaRPr lang="is-IS" sz="2000" dirty="0" smtClean="0"/>
          </a:p>
          <a:p>
            <a:r>
              <a:rPr lang="is-IS" sz="2000" dirty="0" smtClean="0"/>
              <a:t>Þá streymir mikið af hlýjum </a:t>
            </a:r>
            <a:r>
              <a:rPr lang="is-IS" sz="2000" dirty="0" err="1" smtClean="0"/>
              <a:t>sjó</a:t>
            </a:r>
            <a:r>
              <a:rPr lang="is-IS" sz="2000" dirty="0" smtClean="0"/>
              <a:t> vestan </a:t>
            </a:r>
            <a:r>
              <a:rPr lang="is-IS" sz="2000" dirty="0" err="1" smtClean="0"/>
              <a:t>úr</a:t>
            </a:r>
            <a:r>
              <a:rPr lang="is-IS" sz="2000" dirty="0" smtClean="0"/>
              <a:t> Kyrrahafi upp að </a:t>
            </a:r>
            <a:r>
              <a:rPr lang="is-IS" sz="2000" b="1" dirty="0" smtClean="0"/>
              <a:t>vesturströnd </a:t>
            </a:r>
            <a:r>
              <a:rPr lang="is-IS" sz="2000" b="1" dirty="0" err="1" smtClean="0"/>
              <a:t>Suður-Ameríku</a:t>
            </a:r>
            <a:r>
              <a:rPr lang="is-IS" sz="2000" dirty="0" smtClean="0"/>
              <a:t>, suður með ströndum </a:t>
            </a:r>
            <a:r>
              <a:rPr lang="is-IS" sz="2000" b="1" dirty="0" smtClean="0"/>
              <a:t>Ekvador</a:t>
            </a:r>
            <a:r>
              <a:rPr lang="is-IS" sz="2000" dirty="0" smtClean="0"/>
              <a:t> og </a:t>
            </a:r>
            <a:r>
              <a:rPr lang="is-IS" sz="2000" b="1" dirty="0" smtClean="0"/>
              <a:t>Perú</a:t>
            </a:r>
            <a:r>
              <a:rPr lang="is-IS" sz="2000" dirty="0" smtClean="0"/>
              <a:t>. Þar fer hlýi sjórinn yfir kaldan, næringarríkan </a:t>
            </a:r>
            <a:r>
              <a:rPr lang="is-IS" sz="2000" dirty="0" err="1" smtClean="0"/>
              <a:t>sjó</a:t>
            </a:r>
            <a:r>
              <a:rPr lang="is-IS" sz="2000" dirty="0" smtClean="0"/>
              <a:t> sem veldur því að fiskurinn í kalda sjónum fer annað.</a:t>
            </a:r>
            <a:br>
              <a:rPr lang="is-IS" sz="2000" dirty="0" smtClean="0"/>
            </a:br>
            <a:r>
              <a:rPr lang="is-IS" sz="2000" dirty="0" smtClean="0"/>
              <a:t>	=&gt; </a:t>
            </a:r>
            <a:r>
              <a:rPr lang="is-IS" sz="2000" b="1" dirty="0" smtClean="0"/>
              <a:t>Veldur aflabresti </a:t>
            </a:r>
          </a:p>
          <a:p>
            <a:endParaRPr lang="is-IS" sz="2000" b="1" dirty="0"/>
          </a:p>
          <a:p>
            <a:r>
              <a:rPr lang="is-IS" sz="2000" b="1" dirty="0" smtClean="0"/>
              <a:t>El </a:t>
            </a:r>
            <a:r>
              <a:rPr lang="is-IS" sz="2000" b="1" dirty="0" err="1" smtClean="0"/>
              <a:t>Nino</a:t>
            </a:r>
            <a:r>
              <a:rPr lang="is-IS" sz="2000" b="1" dirty="0" smtClean="0"/>
              <a:t> </a:t>
            </a:r>
            <a:r>
              <a:rPr lang="is-IS" sz="2000" dirty="0" smtClean="0"/>
              <a:t>veldur á sama tíma breytingum á veðurfari hinum megin Kyrrahafsins </a:t>
            </a:r>
            <a:br>
              <a:rPr lang="is-IS" sz="2000" dirty="0" smtClean="0"/>
            </a:br>
            <a:r>
              <a:rPr lang="is-IS" sz="2000" dirty="0" smtClean="0"/>
              <a:t>	=&gt; Miklar </a:t>
            </a:r>
            <a:r>
              <a:rPr lang="is-IS" sz="2000" b="1" dirty="0" smtClean="0"/>
              <a:t>þurrkar</a:t>
            </a:r>
            <a:r>
              <a:rPr lang="is-IS" sz="2000" dirty="0" smtClean="0"/>
              <a:t> verða í </a:t>
            </a:r>
            <a:r>
              <a:rPr lang="is-IS" sz="2000" b="1" dirty="0" err="1" smtClean="0"/>
              <a:t>Ástralíu</a:t>
            </a:r>
            <a:r>
              <a:rPr lang="is-IS" sz="2000" dirty="0" smtClean="0"/>
              <a:t> og </a:t>
            </a:r>
            <a:r>
              <a:rPr lang="is-IS" sz="2000" b="1" dirty="0" smtClean="0"/>
              <a:t>Indónesíu</a:t>
            </a:r>
            <a:endParaRPr lang="is-IS" sz="2000" b="1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El </a:t>
            </a:r>
            <a:r>
              <a:rPr lang="is-IS" dirty="0" err="1" smtClean="0"/>
              <a:t>Nin</a:t>
            </a:r>
            <a:r>
              <a:rPr lang="is-IS" dirty="0" err="1"/>
              <a:t>o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27725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 smtClean="0"/>
              <a:t>Höf þekja rúmlega 70% jarðar.</a:t>
            </a:r>
            <a:r>
              <a:rPr lang="is-IS" dirty="0"/>
              <a:t> </a:t>
            </a:r>
            <a:r>
              <a:rPr lang="is-IS" dirty="0" smtClean="0"/>
              <a:t>Þess vegna hefur jörðin oft verið kölluð </a:t>
            </a:r>
            <a:r>
              <a:rPr lang="is-IS" b="1" dirty="0" smtClean="0"/>
              <a:t>bláa reikistjarnan</a:t>
            </a:r>
            <a:r>
              <a:rPr lang="is-IS" dirty="0" smtClean="0"/>
              <a:t>.</a:t>
            </a:r>
          </a:p>
          <a:p>
            <a:endParaRPr lang="is-IS" dirty="0"/>
          </a:p>
          <a:p>
            <a:r>
              <a:rPr lang="is-IS" dirty="0" smtClean="0"/>
              <a:t>Vatnið í höfunum er 1,35 milljarðar km</a:t>
            </a:r>
            <a:r>
              <a:rPr lang="is-IS" baseline="30000" dirty="0" smtClean="0"/>
              <a:t>2</a:t>
            </a:r>
            <a:r>
              <a:rPr lang="is-IS" dirty="0" smtClean="0"/>
              <a:t>. </a:t>
            </a:r>
          </a:p>
          <a:p>
            <a:endParaRPr lang="is-IS" dirty="0"/>
          </a:p>
          <a:p>
            <a:r>
              <a:rPr lang="is-IS" b="1" dirty="0" smtClean="0"/>
              <a:t>Úthöf</a:t>
            </a:r>
            <a:r>
              <a:rPr lang="is-IS" dirty="0" smtClean="0"/>
              <a:t> jarðar eru </a:t>
            </a:r>
            <a:r>
              <a:rPr lang="is-IS" b="1" dirty="0" smtClean="0"/>
              <a:t>fimm</a:t>
            </a:r>
            <a:r>
              <a:rPr lang="is-IS" dirty="0" smtClean="0"/>
              <a:t>. Þau greina að helstu meginlöndin.</a:t>
            </a:r>
            <a:endParaRPr lang="is-IS" dirty="0"/>
          </a:p>
        </p:txBody>
      </p:sp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Höfin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300920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10539"/>
          </a:xfrm>
        </p:spPr>
        <p:txBody>
          <a:bodyPr>
            <a:normAutofit fontScale="70000" lnSpcReduction="20000"/>
          </a:bodyPr>
          <a:lstStyle/>
          <a:p>
            <a:r>
              <a:rPr lang="is-IS" b="1" dirty="0" smtClean="0"/>
              <a:t>Öldur</a:t>
            </a:r>
            <a:r>
              <a:rPr lang="is-IS" dirty="0" smtClean="0"/>
              <a:t> eru </a:t>
            </a:r>
            <a:r>
              <a:rPr lang="is-IS" b="1" dirty="0" smtClean="0"/>
              <a:t>yfirborðsbylgjur</a:t>
            </a:r>
            <a:r>
              <a:rPr lang="is-IS" dirty="0" smtClean="0"/>
              <a:t> á vatni og </a:t>
            </a:r>
            <a:r>
              <a:rPr lang="is-IS" smtClean="0"/>
              <a:t>hafi     </a:t>
            </a:r>
            <a:br>
              <a:rPr lang="is-IS" smtClean="0"/>
            </a:br>
            <a:r>
              <a:rPr lang="is-IS" smtClean="0"/>
              <a:t>sem verða </a:t>
            </a:r>
            <a:r>
              <a:rPr lang="is-IS" dirty="0" smtClean="0"/>
              <a:t>til vegna </a:t>
            </a:r>
            <a:r>
              <a:rPr lang="is-IS" b="1" dirty="0" smtClean="0"/>
              <a:t>vinda</a:t>
            </a:r>
            <a:r>
              <a:rPr lang="is-IS" dirty="0" smtClean="0"/>
              <a:t> og </a:t>
            </a:r>
            <a:r>
              <a:rPr lang="is-IS" b="1" smtClean="0"/>
              <a:t>aðdráttarafls </a:t>
            </a:r>
            <a:br>
              <a:rPr lang="is-IS" b="1" smtClean="0"/>
            </a:br>
            <a:r>
              <a:rPr lang="is-IS" b="1" smtClean="0"/>
              <a:t>tungls </a:t>
            </a:r>
            <a:r>
              <a:rPr lang="is-IS" dirty="0" smtClean="0"/>
              <a:t>og </a:t>
            </a:r>
            <a:r>
              <a:rPr lang="is-IS" b="1" dirty="0" smtClean="0"/>
              <a:t>sólar</a:t>
            </a:r>
            <a:r>
              <a:rPr lang="is-IS" dirty="0" smtClean="0"/>
              <a:t>. </a:t>
            </a:r>
          </a:p>
          <a:p>
            <a:endParaRPr lang="is-IS" dirty="0"/>
          </a:p>
          <a:p>
            <a:r>
              <a:rPr lang="is-IS" b="1" dirty="0" smtClean="0"/>
              <a:t>Alda</a:t>
            </a:r>
            <a:r>
              <a:rPr lang="is-IS" dirty="0" smtClean="0"/>
              <a:t> er bylgjuhreyfing sem </a:t>
            </a:r>
            <a:r>
              <a:rPr lang="is-IS" b="1" dirty="0" smtClean="0"/>
              <a:t>ferðast í </a:t>
            </a:r>
            <a:r>
              <a:rPr lang="is-IS" b="1" smtClean="0"/>
              <a:t>hring </a:t>
            </a:r>
            <a:br>
              <a:rPr lang="is-IS" b="1" smtClean="0"/>
            </a:br>
            <a:r>
              <a:rPr lang="is-IS" smtClean="0"/>
              <a:t>(sjá flöskuna á bls. 101).  </a:t>
            </a:r>
          </a:p>
          <a:p>
            <a:endParaRPr lang="is-IS"/>
          </a:p>
          <a:p>
            <a:r>
              <a:rPr lang="is-IS" b="1" smtClean="0"/>
              <a:t>Bylgjulengd</a:t>
            </a:r>
            <a:r>
              <a:rPr lang="is-IS" smtClean="0"/>
              <a:t>  =  Lengd milli tveggja </a:t>
            </a:r>
            <a:br>
              <a:rPr lang="is-IS" smtClean="0"/>
            </a:br>
            <a:r>
              <a:rPr lang="is-IS" smtClean="0"/>
              <a:t>	                 öldutoppa</a:t>
            </a:r>
          </a:p>
          <a:p>
            <a:endParaRPr lang="is-IS"/>
          </a:p>
          <a:p>
            <a:r>
              <a:rPr lang="is-IS" b="1" smtClean="0"/>
              <a:t>Bylgjuhæð</a:t>
            </a:r>
            <a:r>
              <a:rPr lang="is-IS" smtClean="0"/>
              <a:t> (ölduhæð)  =  Hæðin á milli efsta og </a:t>
            </a:r>
            <a:br>
              <a:rPr lang="is-IS" smtClean="0"/>
            </a:br>
            <a:r>
              <a:rPr lang="is-IS" smtClean="0"/>
              <a:t>			        neðsta hluta öldunnar.</a:t>
            </a:r>
          </a:p>
          <a:p>
            <a:endParaRPr lang="is-IS"/>
          </a:p>
          <a:p>
            <a:r>
              <a:rPr lang="is-IS" b="1" smtClean="0"/>
              <a:t>Hringhreyfing</a:t>
            </a:r>
            <a:r>
              <a:rPr lang="is-IS" smtClean="0"/>
              <a:t> öldunnar </a:t>
            </a:r>
            <a:r>
              <a:rPr lang="is-IS" b="1" smtClean="0"/>
              <a:t>hættir</a:t>
            </a:r>
            <a:r>
              <a:rPr lang="is-IS" smtClean="0"/>
              <a:t> þegar </a:t>
            </a:r>
            <a:r>
              <a:rPr lang="is-IS" b="1" smtClean="0"/>
              <a:t>dýpið</a:t>
            </a:r>
            <a:r>
              <a:rPr lang="is-IS" smtClean="0"/>
              <a:t> er </a:t>
            </a:r>
            <a:r>
              <a:rPr lang="is-IS" b="1" smtClean="0"/>
              <a:t>orðið hálf bylgjulengd</a:t>
            </a:r>
            <a:r>
              <a:rPr lang="is-IS" smtClean="0"/>
              <a:t>. Þegar bylgjurnar styttast og hægja á </a:t>
            </a:r>
            <a:br>
              <a:rPr lang="is-IS" smtClean="0"/>
            </a:br>
            <a:r>
              <a:rPr lang="is-IS" smtClean="0"/>
              <a:t>sér vex ölduhæðin þar til hún brotnar með </a:t>
            </a:r>
            <a:br>
              <a:rPr lang="is-IS" smtClean="0"/>
            </a:br>
            <a:r>
              <a:rPr lang="is-IS" smtClean="0"/>
              <a:t>holskeflu.</a:t>
            </a:r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Öldur	</a:t>
            </a:r>
            <a:endParaRPr lang="is-I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48" y="404664"/>
            <a:ext cx="2538028" cy="338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617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s-IS" b="1" dirty="0" smtClean="0"/>
              <a:t>Eiginleikar</a:t>
            </a:r>
            <a:r>
              <a:rPr lang="is-IS" dirty="0" smtClean="0"/>
              <a:t> öldu ráðast af </a:t>
            </a:r>
            <a:r>
              <a:rPr lang="is-IS" b="1" dirty="0" smtClean="0"/>
              <a:t>vindhraða</a:t>
            </a:r>
            <a:r>
              <a:rPr lang="is-IS" smtClean="0"/>
              <a:t>, </a:t>
            </a:r>
            <a:r>
              <a:rPr lang="is-IS" b="1" smtClean="0"/>
              <a:t>tíma</a:t>
            </a:r>
            <a:r>
              <a:rPr lang="is-IS" smtClean="0"/>
              <a:t> </a:t>
            </a:r>
            <a:br>
              <a:rPr lang="is-IS" smtClean="0"/>
            </a:br>
            <a:r>
              <a:rPr lang="is-IS" smtClean="0"/>
              <a:t>(þ.e. hversu lengi vindurinn blæs), </a:t>
            </a:r>
            <a:r>
              <a:rPr lang="is-IS" b="1" smtClean="0"/>
              <a:t>dýpi</a:t>
            </a:r>
            <a:r>
              <a:rPr lang="is-IS" smtClean="0"/>
              <a:t> og </a:t>
            </a:r>
            <a:r>
              <a:rPr lang="is-IS" b="1" smtClean="0"/>
              <a:t>stærð</a:t>
            </a:r>
            <a:r>
              <a:rPr lang="is-IS" smtClean="0"/>
              <a:t> hafsins.</a:t>
            </a:r>
          </a:p>
          <a:p>
            <a:endParaRPr lang="is-IS"/>
          </a:p>
          <a:p>
            <a:r>
              <a:rPr lang="is-IS" b="1" smtClean="0"/>
              <a:t>Ölduhæð</a:t>
            </a:r>
            <a:r>
              <a:rPr lang="is-IS" smtClean="0"/>
              <a:t> getur orðið mjög mikil ef sterkur vindur blæs lengi úr sömu átt, t.d. </a:t>
            </a:r>
            <a:br>
              <a:rPr lang="is-IS" smtClean="0"/>
            </a:br>
            <a:r>
              <a:rPr lang="is-IS" smtClean="0"/>
              <a:t>í </a:t>
            </a:r>
            <a:r>
              <a:rPr lang="is-IS" b="1" smtClean="0"/>
              <a:t>Suðurhafi </a:t>
            </a:r>
            <a:r>
              <a:rPr lang="is-IS" smtClean="0"/>
              <a:t>við Suðurskautslandið og í </a:t>
            </a:r>
            <a:br>
              <a:rPr lang="is-IS" smtClean="0"/>
            </a:br>
            <a:r>
              <a:rPr lang="is-IS" smtClean="0"/>
              <a:t>hafinu </a:t>
            </a:r>
            <a:r>
              <a:rPr lang="is-IS" b="1" smtClean="0"/>
              <a:t>suður og suðvestur af Íslandi</a:t>
            </a:r>
            <a:r>
              <a:rPr lang="is-IS" smtClean="0"/>
              <a:t>. </a:t>
            </a:r>
          </a:p>
          <a:p>
            <a:endParaRPr lang="is-IS"/>
          </a:p>
          <a:p>
            <a:r>
              <a:rPr lang="is-IS" smtClean="0"/>
              <a:t>Á þessum stöðum getur ölduhæð náð </a:t>
            </a:r>
            <a:br>
              <a:rPr lang="is-IS" smtClean="0"/>
            </a:br>
            <a:r>
              <a:rPr lang="is-IS" smtClean="0"/>
              <a:t>25 metrum.</a:t>
            </a:r>
            <a:endParaRPr lang="is-IS"/>
          </a:p>
          <a:p>
            <a:endParaRPr lang="is-IS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Öldur – frh.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39376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arammi 4"/>
          <p:cNvSpPr txBox="1"/>
          <p:nvPr/>
        </p:nvSpPr>
        <p:spPr>
          <a:xfrm>
            <a:off x="179512" y="260648"/>
            <a:ext cx="626469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b="1" dirty="0" err="1" smtClean="0">
                <a:solidFill>
                  <a:schemeClr val="bg1"/>
                </a:solidFill>
              </a:rPr>
              <a:t>Tsunami</a:t>
            </a:r>
            <a:endParaRPr lang="is-IS" sz="3200" b="1" dirty="0" smtClean="0">
              <a:solidFill>
                <a:schemeClr val="bg1"/>
              </a:solidFill>
            </a:endParaRPr>
          </a:p>
          <a:p>
            <a:r>
              <a:rPr lang="is-IS" dirty="0">
                <a:solidFill>
                  <a:schemeClr val="bg1"/>
                </a:solidFill>
              </a:rPr>
              <a:t/>
            </a:r>
            <a:br>
              <a:rPr lang="is-IS" dirty="0">
                <a:solidFill>
                  <a:schemeClr val="bg1"/>
                </a:solidFill>
              </a:rPr>
            </a:br>
            <a:r>
              <a:rPr lang="is-IS" sz="2400" dirty="0" smtClean="0">
                <a:solidFill>
                  <a:schemeClr val="bg1"/>
                </a:solidFill>
              </a:rPr>
              <a:t>- </a:t>
            </a:r>
            <a:r>
              <a:rPr lang="is-IS" sz="2400" dirty="0" err="1" smtClean="0">
                <a:solidFill>
                  <a:schemeClr val="bg1"/>
                </a:solidFill>
              </a:rPr>
              <a:t>Tsunami</a:t>
            </a:r>
            <a:r>
              <a:rPr lang="is-IS" sz="2400" dirty="0" smtClean="0">
                <a:solidFill>
                  <a:schemeClr val="bg1"/>
                </a:solidFill>
              </a:rPr>
              <a:t>, eða flóðbylgjur, eru risavaxnar öldur sem verða til vegna hreyfinga í jarðskorpunni.</a:t>
            </a:r>
          </a:p>
          <a:p>
            <a:endParaRPr lang="is-IS" sz="2400" dirty="0">
              <a:solidFill>
                <a:schemeClr val="bg1"/>
              </a:solidFill>
            </a:endParaRPr>
          </a:p>
          <a:p>
            <a:r>
              <a:rPr lang="is-IS" sz="2400" dirty="0" smtClean="0">
                <a:solidFill>
                  <a:schemeClr val="bg1"/>
                </a:solidFill>
              </a:rPr>
              <a:t>- Eiginleiki flóðbylgju er mjög mikil bylgjulengd, allt </a:t>
            </a:r>
            <a:r>
              <a:rPr lang="is-IS" sz="2400" b="1" dirty="0" smtClean="0"/>
              <a:t>að tugum kílómetra</a:t>
            </a:r>
            <a:r>
              <a:rPr lang="is-IS" sz="2400" dirty="0" smtClean="0">
                <a:solidFill>
                  <a:schemeClr val="accent2"/>
                </a:solidFill>
              </a:rPr>
              <a:t>.</a:t>
            </a:r>
            <a:endParaRPr lang="is-IS" sz="2400" dirty="0">
              <a:solidFill>
                <a:schemeClr val="accent2"/>
              </a:solidFill>
            </a:endParaRPr>
          </a:p>
          <a:p>
            <a:endParaRPr lang="is-IS" sz="3200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is-IS" sz="2400" dirty="0" smtClean="0">
                <a:solidFill>
                  <a:schemeClr val="bg1"/>
                </a:solidFill>
              </a:rPr>
              <a:t>Flóðbylgja getur </a:t>
            </a:r>
            <a:r>
              <a:rPr lang="is-IS" sz="2400" b="1" dirty="0" err="1" smtClean="0"/>
              <a:t>náð</a:t>
            </a:r>
            <a:r>
              <a:rPr lang="is-IS" sz="2400" b="1" dirty="0" smtClean="0"/>
              <a:t> allt að 800 km </a:t>
            </a:r>
            <a:r>
              <a:rPr lang="is-IS" sz="2400" dirty="0" smtClean="0">
                <a:solidFill>
                  <a:schemeClr val="bg1"/>
                </a:solidFill>
              </a:rPr>
              <a:t>hraða. </a:t>
            </a:r>
          </a:p>
          <a:p>
            <a:pPr marL="285750" indent="-285750">
              <a:buFontTx/>
              <a:buChar char="-"/>
            </a:pPr>
            <a:endParaRPr lang="is-IS" sz="24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is-IS" sz="2400" dirty="0" smtClean="0">
                <a:solidFill>
                  <a:schemeClr val="bg1"/>
                </a:solidFill>
              </a:rPr>
              <a:t>Á landgrunni er hraðinn miklu minni. Getur </a:t>
            </a:r>
            <a:r>
              <a:rPr lang="is-IS" sz="2400" dirty="0" err="1" smtClean="0">
                <a:solidFill>
                  <a:schemeClr val="bg1"/>
                </a:solidFill>
              </a:rPr>
              <a:t>þó</a:t>
            </a:r>
            <a:r>
              <a:rPr lang="is-IS" sz="2400" dirty="0" smtClean="0">
                <a:solidFill>
                  <a:schemeClr val="bg1"/>
                </a:solidFill>
              </a:rPr>
              <a:t> </a:t>
            </a:r>
            <a:r>
              <a:rPr lang="is-IS" sz="2400" dirty="0" err="1" smtClean="0">
                <a:solidFill>
                  <a:schemeClr val="bg1"/>
                </a:solidFill>
              </a:rPr>
              <a:t>náð</a:t>
            </a:r>
            <a:r>
              <a:rPr lang="is-IS" sz="2400" dirty="0" smtClean="0">
                <a:solidFill>
                  <a:schemeClr val="bg1"/>
                </a:solidFill>
              </a:rPr>
              <a:t> 200 km hraða.</a:t>
            </a:r>
          </a:p>
        </p:txBody>
      </p:sp>
    </p:spTree>
    <p:extLst>
      <p:ext uri="{BB962C8B-B14F-4D97-AF65-F5344CB8AC3E}">
        <p14:creationId xmlns:p14="http://schemas.microsoft.com/office/powerpoint/2010/main" val="2898228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s-IS" dirty="0" smtClean="0"/>
              <a:t>Við strendur landa hækkar og </a:t>
            </a:r>
            <a:br>
              <a:rPr lang="is-IS" dirty="0" smtClean="0"/>
            </a:br>
            <a:r>
              <a:rPr lang="is-IS" dirty="0" smtClean="0"/>
              <a:t>lækkar í sjónum á u.þ.b. </a:t>
            </a:r>
            <a:r>
              <a:rPr lang="is-IS" b="1" dirty="0"/>
              <a:t>s</a:t>
            </a:r>
            <a:r>
              <a:rPr lang="is-IS" b="1" dirty="0" smtClean="0"/>
              <a:t>ex </a:t>
            </a:r>
            <a:br>
              <a:rPr lang="is-IS" b="1" dirty="0" smtClean="0"/>
            </a:br>
            <a:r>
              <a:rPr lang="is-IS" b="1" dirty="0" smtClean="0"/>
              <a:t>klukkutíma fresti</a:t>
            </a:r>
            <a:r>
              <a:rPr lang="is-IS" dirty="0" smtClean="0"/>
              <a:t>.</a:t>
            </a:r>
          </a:p>
          <a:p>
            <a:endParaRPr lang="is-IS" dirty="0"/>
          </a:p>
          <a:p>
            <a:r>
              <a:rPr lang="is-IS" dirty="0" smtClean="0"/>
              <a:t>Þessar breytingar á sjávarstöðu kallast </a:t>
            </a:r>
            <a:br>
              <a:rPr lang="is-IS" dirty="0" smtClean="0"/>
            </a:br>
            <a:r>
              <a:rPr lang="is-IS" b="1" dirty="0" smtClean="0"/>
              <a:t>sjávarföll</a:t>
            </a:r>
            <a:r>
              <a:rPr lang="is-IS" dirty="0" smtClean="0"/>
              <a:t> =&gt; Einnig nefnt </a:t>
            </a:r>
            <a:r>
              <a:rPr lang="is-IS" b="1" dirty="0" smtClean="0"/>
              <a:t>flóð</a:t>
            </a:r>
            <a:r>
              <a:rPr lang="is-IS" dirty="0" smtClean="0"/>
              <a:t> og </a:t>
            </a:r>
            <a:r>
              <a:rPr lang="is-IS" b="1" dirty="0" smtClean="0"/>
              <a:t>fjara</a:t>
            </a:r>
            <a:r>
              <a:rPr lang="is-IS" dirty="0" smtClean="0"/>
              <a:t>.</a:t>
            </a:r>
          </a:p>
          <a:p>
            <a:endParaRPr lang="is-IS" dirty="0"/>
          </a:p>
          <a:p>
            <a:r>
              <a:rPr lang="is-IS" dirty="0" smtClean="0"/>
              <a:t>Sjávarföll verða því </a:t>
            </a:r>
            <a:r>
              <a:rPr lang="is-IS" b="1" dirty="0" smtClean="0"/>
              <a:t>aðdráttarafl</a:t>
            </a:r>
            <a:r>
              <a:rPr lang="is-IS" dirty="0" smtClean="0"/>
              <a:t> </a:t>
            </a:r>
            <a:r>
              <a:rPr lang="is-IS" b="1" dirty="0" smtClean="0"/>
              <a:t>tungls </a:t>
            </a:r>
            <a:r>
              <a:rPr lang="is-IS" dirty="0" smtClean="0"/>
              <a:t>og</a:t>
            </a:r>
            <a:r>
              <a:rPr lang="is-IS" b="1" dirty="0" smtClean="0"/>
              <a:t> sólar </a:t>
            </a:r>
            <a:r>
              <a:rPr lang="is-IS" dirty="0" smtClean="0"/>
              <a:t>togar í höfin. </a:t>
            </a:r>
          </a:p>
          <a:p>
            <a:endParaRPr lang="is-IS" dirty="0"/>
          </a:p>
          <a:p>
            <a:r>
              <a:rPr lang="is-IS" dirty="0" smtClean="0"/>
              <a:t>Vegna </a:t>
            </a:r>
            <a:r>
              <a:rPr lang="is-IS" b="1" dirty="0" smtClean="0"/>
              <a:t>miðflóttaafls</a:t>
            </a:r>
            <a:r>
              <a:rPr lang="is-IS" dirty="0" smtClean="0"/>
              <a:t> er líka flóð á gagnstæðum hluta jarðarinnar. </a:t>
            </a:r>
          </a:p>
          <a:p>
            <a:endParaRPr lang="is-IS" dirty="0"/>
          </a:p>
          <a:p>
            <a:endParaRPr lang="is-IS" dirty="0" smtClean="0"/>
          </a:p>
          <a:p>
            <a:endParaRPr lang="is-IS" dirty="0"/>
          </a:p>
          <a:p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Sjávarföll</a:t>
            </a:r>
            <a:endParaRPr lang="is-I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112" y="332656"/>
            <a:ext cx="3501008" cy="218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836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s-IS" dirty="0" smtClean="0"/>
              <a:t>Á þeim hlutum jarðar sem eru </a:t>
            </a:r>
            <a:r>
              <a:rPr lang="is-IS" b="1" dirty="0" smtClean="0"/>
              <a:t>milli flóðbylgjanna </a:t>
            </a:r>
            <a:r>
              <a:rPr lang="is-IS" dirty="0" smtClean="0"/>
              <a:t>er fjara.</a:t>
            </a:r>
          </a:p>
          <a:p>
            <a:endParaRPr lang="is-IS" dirty="0"/>
          </a:p>
          <a:p>
            <a:r>
              <a:rPr lang="is-IS" dirty="0" smtClean="0"/>
              <a:t>Vegna </a:t>
            </a:r>
            <a:r>
              <a:rPr lang="is-IS" b="1" dirty="0" smtClean="0"/>
              <a:t>snúnings jarðar </a:t>
            </a:r>
            <a:r>
              <a:rPr lang="is-IS" dirty="0" smtClean="0"/>
              <a:t>verða </a:t>
            </a:r>
            <a:r>
              <a:rPr lang="is-IS" b="1" dirty="0" smtClean="0"/>
              <a:t>flóð og fjara </a:t>
            </a:r>
            <a:r>
              <a:rPr lang="is-IS" dirty="0" smtClean="0"/>
              <a:t>því </a:t>
            </a:r>
            <a:r>
              <a:rPr lang="is-IS" b="1" dirty="0" smtClean="0"/>
              <a:t>tvisvar á sólarhring</a:t>
            </a:r>
            <a:r>
              <a:rPr lang="is-IS" dirty="0" smtClean="0"/>
              <a:t>.</a:t>
            </a:r>
          </a:p>
          <a:p>
            <a:endParaRPr lang="is-IS" dirty="0"/>
          </a:p>
          <a:p>
            <a:r>
              <a:rPr lang="is-IS" dirty="0" smtClean="0"/>
              <a:t>Flóðbylgjan ferðast frá </a:t>
            </a:r>
            <a:r>
              <a:rPr lang="is-IS" b="1" dirty="0" smtClean="0"/>
              <a:t>austri til vesturs</a:t>
            </a:r>
            <a:r>
              <a:rPr lang="is-IS" dirty="0" smtClean="0"/>
              <a:t>. </a:t>
            </a:r>
            <a:r>
              <a:rPr lang="is-IS" b="1" dirty="0" smtClean="0"/>
              <a:t>Munur</a:t>
            </a:r>
            <a:r>
              <a:rPr lang="is-IS" dirty="0" smtClean="0"/>
              <a:t> á flóði og fjöru á Íslandi er </a:t>
            </a:r>
            <a:r>
              <a:rPr lang="is-IS" b="1" dirty="0" smtClean="0"/>
              <a:t>lítill</a:t>
            </a:r>
            <a:r>
              <a:rPr lang="is-IS" dirty="0" smtClean="0"/>
              <a:t> á </a:t>
            </a:r>
            <a:br>
              <a:rPr lang="is-IS" dirty="0" smtClean="0"/>
            </a:br>
            <a:r>
              <a:rPr lang="is-IS" b="1" dirty="0" smtClean="0"/>
              <a:t>austanverðu</a:t>
            </a:r>
            <a:r>
              <a:rPr lang="is-IS" dirty="0" smtClean="0"/>
              <a:t> landinu, </a:t>
            </a:r>
            <a:r>
              <a:rPr lang="is-IS" b="1" dirty="0" smtClean="0"/>
              <a:t>mestur</a:t>
            </a:r>
            <a:r>
              <a:rPr lang="is-IS" dirty="0" smtClean="0"/>
              <a:t> á </a:t>
            </a:r>
            <a:r>
              <a:rPr lang="is-IS" b="1" dirty="0" smtClean="0"/>
              <a:t>vestanverðu</a:t>
            </a:r>
            <a:r>
              <a:rPr lang="is-IS" dirty="0" smtClean="0"/>
              <a:t>.</a:t>
            </a:r>
          </a:p>
          <a:p>
            <a:endParaRPr lang="is-IS" dirty="0"/>
          </a:p>
          <a:p>
            <a:r>
              <a:rPr lang="is-IS" b="1" dirty="0" smtClean="0"/>
              <a:t>Mesti munur </a:t>
            </a:r>
            <a:r>
              <a:rPr lang="is-IS" dirty="0" smtClean="0"/>
              <a:t>sem mælst hefur á flóði og fjöru er um </a:t>
            </a:r>
            <a:r>
              <a:rPr lang="is-IS" b="1" dirty="0" smtClean="0"/>
              <a:t>21 metri </a:t>
            </a:r>
            <a:r>
              <a:rPr lang="is-IS" dirty="0" smtClean="0"/>
              <a:t>(í </a:t>
            </a:r>
            <a:r>
              <a:rPr lang="is-IS" dirty="0" err="1" smtClean="0"/>
              <a:t>Fundy-flóa</a:t>
            </a:r>
            <a:r>
              <a:rPr lang="is-IS" dirty="0" smtClean="0"/>
              <a:t> við Kanada).</a:t>
            </a:r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Sjávarföll – frh.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73418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arammi 4"/>
          <p:cNvSpPr txBox="1"/>
          <p:nvPr/>
        </p:nvSpPr>
        <p:spPr>
          <a:xfrm>
            <a:off x="179512" y="188640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s-IS" dirty="0"/>
          </a:p>
        </p:txBody>
      </p:sp>
      <p:sp>
        <p:nvSpPr>
          <p:cNvPr id="6" name="Textarammi 5"/>
          <p:cNvSpPr txBox="1"/>
          <p:nvPr/>
        </p:nvSpPr>
        <p:spPr>
          <a:xfrm>
            <a:off x="0" y="188640"/>
            <a:ext cx="903649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b="1" u="sng" smtClean="0"/>
              <a:t>Auðlindir í hafinu</a:t>
            </a:r>
          </a:p>
          <a:p>
            <a:endParaRPr lang="is-IS"/>
          </a:p>
          <a:p>
            <a:r>
              <a:rPr lang="is-IS" sz="2400" b="1" smtClean="0"/>
              <a:t>- Öflun </a:t>
            </a:r>
            <a:r>
              <a:rPr lang="is-IS" sz="2400" b="1" dirty="0"/>
              <a:t>matvæla </a:t>
            </a:r>
            <a:r>
              <a:rPr lang="is-IS" sz="2400" b="1" dirty="0" err="1"/>
              <a:t>úr</a:t>
            </a:r>
            <a:r>
              <a:rPr lang="is-IS" sz="2400" b="1" dirty="0"/>
              <a:t> hafinu </a:t>
            </a:r>
            <a:r>
              <a:rPr lang="is-IS" sz="2400" b="1"/>
              <a:t>hefur </a:t>
            </a:r>
            <a:r>
              <a:rPr lang="is-IS" sz="2400" b="1" smtClean="0"/>
              <a:t>lengi </a:t>
            </a:r>
            <a:r>
              <a:rPr lang="is-IS" sz="2400" b="1"/>
              <a:t>verið </a:t>
            </a:r>
            <a:r>
              <a:rPr lang="is-IS" sz="2400" b="1" smtClean="0"/>
              <a:t/>
            </a:r>
            <a:br>
              <a:rPr lang="is-IS" sz="2400" b="1" smtClean="0"/>
            </a:br>
            <a:r>
              <a:rPr lang="is-IS" sz="2400" b="1" smtClean="0"/>
              <a:t>mikilvæg</a:t>
            </a:r>
            <a:r>
              <a:rPr lang="is-IS" sz="2400" b="1" dirty="0"/>
              <a:t>. Með </a:t>
            </a:r>
            <a:r>
              <a:rPr lang="is-IS" sz="2400" b="1"/>
              <a:t>auknum </a:t>
            </a:r>
            <a:r>
              <a:rPr lang="is-IS" sz="2400" b="1" smtClean="0"/>
              <a:t>fólksfjölda </a:t>
            </a:r>
            <a:r>
              <a:rPr lang="is-IS" sz="2400" b="1" dirty="0"/>
              <a:t>verður </a:t>
            </a:r>
            <a:r>
              <a:rPr lang="is-IS" sz="2400" b="1"/>
              <a:t>fæðuöflun </a:t>
            </a:r>
            <a:r>
              <a:rPr lang="is-IS" sz="2400" b="1" smtClean="0"/>
              <a:t/>
            </a:r>
            <a:br>
              <a:rPr lang="is-IS" sz="2400" b="1" smtClean="0"/>
            </a:br>
            <a:r>
              <a:rPr lang="is-IS" sz="2400" b="1" smtClean="0"/>
              <a:t>þar </a:t>
            </a:r>
            <a:r>
              <a:rPr lang="is-IS" sz="2400" b="1" dirty="0"/>
              <a:t>sífellt mikilvægari.</a:t>
            </a:r>
          </a:p>
          <a:p>
            <a:endParaRPr lang="is-IS" sz="2400" b="1" dirty="0"/>
          </a:p>
          <a:p>
            <a:r>
              <a:rPr lang="is-IS" sz="2400" b="1" smtClean="0"/>
              <a:t>- Maðurinn </a:t>
            </a:r>
            <a:r>
              <a:rPr lang="is-IS" sz="2400" b="1" dirty="0"/>
              <a:t>nýtir aðeins brot af </a:t>
            </a:r>
            <a:r>
              <a:rPr lang="is-IS" sz="2400" b="1"/>
              <a:t>þeim </a:t>
            </a:r>
            <a:r>
              <a:rPr lang="is-IS" sz="2400" b="1" smtClean="0"/>
              <a:t>fæðutegundum </a:t>
            </a:r>
            <a:r>
              <a:rPr lang="is-IS" sz="2400" b="1" dirty="0"/>
              <a:t>sem finna má í hafinu. </a:t>
            </a:r>
            <a:r>
              <a:rPr lang="is-IS" sz="2400" b="1"/>
              <a:t>Með </a:t>
            </a:r>
            <a:r>
              <a:rPr lang="is-IS" sz="2400" b="1" smtClean="0"/>
              <a:t>aukinni tækni </a:t>
            </a:r>
            <a:r>
              <a:rPr lang="is-IS" sz="2400" b="1" dirty="0"/>
              <a:t>&amp; </a:t>
            </a:r>
            <a:r>
              <a:rPr lang="is-IS" sz="2400" b="1"/>
              <a:t>rannsóknum  </a:t>
            </a:r>
            <a:r>
              <a:rPr lang="is-IS" sz="2400" b="1" smtClean="0"/>
              <a:t>                    verður </a:t>
            </a:r>
            <a:r>
              <a:rPr lang="is-IS" sz="2400" b="1" dirty="0"/>
              <a:t>mögulegt </a:t>
            </a:r>
            <a:r>
              <a:rPr lang="is-IS" sz="2400" b="1"/>
              <a:t>að </a:t>
            </a:r>
            <a:r>
              <a:rPr lang="is-IS" sz="2400" b="1" smtClean="0"/>
              <a:t/>
            </a:r>
            <a:br>
              <a:rPr lang="is-IS" sz="2400" b="1" smtClean="0"/>
            </a:br>
            <a:r>
              <a:rPr lang="is-IS" sz="2400" b="1" smtClean="0"/>
              <a:t>nýta </a:t>
            </a:r>
            <a:r>
              <a:rPr lang="is-IS" sz="2400" b="1" dirty="0"/>
              <a:t>miklu meira.</a:t>
            </a:r>
          </a:p>
          <a:p>
            <a:endParaRPr lang="is-IS" sz="2400" b="1" dirty="0"/>
          </a:p>
          <a:p>
            <a:r>
              <a:rPr lang="is-IS" sz="2400" b="1" smtClean="0"/>
              <a:t>- Fleiri </a:t>
            </a:r>
            <a:r>
              <a:rPr lang="is-IS" sz="2400" b="1" dirty="0"/>
              <a:t>auðlindir eru </a:t>
            </a:r>
            <a:r>
              <a:rPr lang="is-IS" sz="2400" b="1" dirty="0">
                <a:solidFill>
                  <a:schemeClr val="bg1"/>
                </a:solidFill>
              </a:rPr>
              <a:t>í hafinu, t.d. </a:t>
            </a:r>
            <a:r>
              <a:rPr lang="is-IS" sz="2400" b="1">
                <a:solidFill>
                  <a:schemeClr val="bg1"/>
                </a:solidFill>
              </a:rPr>
              <a:t>salt</a:t>
            </a:r>
            <a:r>
              <a:rPr lang="is-IS" sz="2400" b="1"/>
              <a:t>, þörungar, olía </a:t>
            </a:r>
            <a:r>
              <a:rPr lang="is-IS" sz="2400" b="1" smtClean="0"/>
              <a:t>og </a:t>
            </a:r>
            <a:r>
              <a:rPr lang="is-IS" sz="2400" b="1"/>
              <a:t>nýting sjávarfallaorku.</a:t>
            </a:r>
          </a:p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2877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s-IS" dirty="0" smtClean="0"/>
              <a:t>Vegna </a:t>
            </a:r>
            <a:r>
              <a:rPr lang="is-IS" b="1" dirty="0" smtClean="0"/>
              <a:t>aukinnar ásóknar </a:t>
            </a:r>
            <a:r>
              <a:rPr lang="is-IS" dirty="0" smtClean="0"/>
              <a:t>síðustu áratugi hafa </a:t>
            </a:r>
            <a:r>
              <a:rPr lang="is-IS" b="1" dirty="0" smtClean="0"/>
              <a:t>fiskitegundir</a:t>
            </a:r>
            <a:r>
              <a:rPr lang="is-IS" dirty="0" smtClean="0"/>
              <a:t> átt undir högg að sækja. </a:t>
            </a:r>
          </a:p>
          <a:p>
            <a:endParaRPr lang="is-IS" dirty="0"/>
          </a:p>
          <a:p>
            <a:r>
              <a:rPr lang="is-IS" dirty="0" smtClean="0"/>
              <a:t>Frá aldamótunum </a:t>
            </a:r>
            <a:r>
              <a:rPr lang="is-IS" b="1" dirty="0" smtClean="0"/>
              <a:t>1900</a:t>
            </a:r>
            <a:r>
              <a:rPr lang="is-IS" dirty="0" smtClean="0"/>
              <a:t> hefur </a:t>
            </a:r>
            <a:r>
              <a:rPr lang="is-IS" b="1" dirty="0" smtClean="0"/>
              <a:t>árlegur heildarafli </a:t>
            </a:r>
            <a:r>
              <a:rPr lang="is-IS" dirty="0" smtClean="0"/>
              <a:t>fiskveiðiþjóða aukist </a:t>
            </a:r>
            <a:r>
              <a:rPr lang="is-IS" dirty="0" err="1" smtClean="0"/>
              <a:t>úr</a:t>
            </a:r>
            <a:r>
              <a:rPr lang="is-IS" dirty="0" smtClean="0"/>
              <a:t> </a:t>
            </a:r>
            <a:r>
              <a:rPr lang="is-IS" b="1" dirty="0" smtClean="0"/>
              <a:t>5 milljónum </a:t>
            </a:r>
            <a:r>
              <a:rPr lang="is-IS" dirty="0" smtClean="0"/>
              <a:t>tonna</a:t>
            </a:r>
            <a:r>
              <a:rPr lang="is-IS" b="1" dirty="0" smtClean="0"/>
              <a:t> </a:t>
            </a:r>
            <a:r>
              <a:rPr lang="is-IS" dirty="0" smtClean="0"/>
              <a:t>í um </a:t>
            </a:r>
            <a:r>
              <a:rPr lang="is-IS" b="1" dirty="0" smtClean="0"/>
              <a:t>100 milljónir </a:t>
            </a:r>
            <a:r>
              <a:rPr lang="is-IS" dirty="0" smtClean="0"/>
              <a:t>tonna.</a:t>
            </a:r>
          </a:p>
          <a:p>
            <a:endParaRPr lang="is-IS" dirty="0"/>
          </a:p>
          <a:p>
            <a:r>
              <a:rPr lang="is-IS" dirty="0" smtClean="0"/>
              <a:t>Hefur stundum leitt til </a:t>
            </a:r>
            <a:r>
              <a:rPr lang="is-IS" b="1" dirty="0" smtClean="0"/>
              <a:t>ofveiði</a:t>
            </a:r>
            <a:r>
              <a:rPr lang="is-IS" dirty="0" smtClean="0"/>
              <a:t>. Þá hefur </a:t>
            </a:r>
            <a:r>
              <a:rPr lang="is-IS" b="1" dirty="0" smtClean="0"/>
              <a:t>takmörkunum</a:t>
            </a:r>
            <a:r>
              <a:rPr lang="is-IS" dirty="0" smtClean="0"/>
              <a:t> verið beitt. </a:t>
            </a:r>
          </a:p>
          <a:p>
            <a:endParaRPr lang="is-IS" dirty="0"/>
          </a:p>
          <a:p>
            <a:r>
              <a:rPr lang="is-IS" b="1" dirty="0" smtClean="0"/>
              <a:t>Fiskveiðar</a:t>
            </a:r>
            <a:r>
              <a:rPr lang="is-IS" dirty="0" smtClean="0"/>
              <a:t> eru að </a:t>
            </a:r>
            <a:r>
              <a:rPr lang="is-IS" b="1" dirty="0" smtClean="0"/>
              <a:t>stærstum hluta </a:t>
            </a:r>
            <a:r>
              <a:rPr lang="is-IS" dirty="0" smtClean="0"/>
              <a:t>stundaðar á </a:t>
            </a:r>
            <a:r>
              <a:rPr lang="is-IS" b="1" dirty="0" smtClean="0"/>
              <a:t>landgrunninu</a:t>
            </a:r>
            <a:r>
              <a:rPr lang="is-IS" dirty="0" smtClean="0"/>
              <a:t> </a:t>
            </a:r>
            <a:r>
              <a:rPr lang="is-IS" smtClean="0"/>
              <a:t>(sjá glæru 10).</a:t>
            </a:r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sz="4400" dirty="0"/>
              <a:t>Auðlindir í </a:t>
            </a:r>
            <a:r>
              <a:rPr lang="is-IS" sz="4400" smtClean="0"/>
              <a:t>hafinu – frh.</a:t>
            </a:r>
            <a:r>
              <a:rPr lang="is-IS" sz="4400" u="sng" dirty="0"/>
              <a:t/>
            </a:r>
            <a:br>
              <a:rPr lang="is-IS" sz="4400" u="sng" dirty="0"/>
            </a:b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455804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s-IS" b="1" dirty="0" smtClean="0"/>
              <a:t>Fiskeldi</a:t>
            </a:r>
            <a:r>
              <a:rPr lang="is-IS" dirty="0" smtClean="0"/>
              <a:t> er stundað í vötnum</a:t>
            </a:r>
            <a:r>
              <a:rPr lang="is-IS" dirty="0"/>
              <a:t> </a:t>
            </a:r>
            <a:r>
              <a:rPr lang="is-IS" dirty="0" smtClean="0"/>
              <a:t>og tjörnum, og í eldiskvíum í </a:t>
            </a:r>
            <a:r>
              <a:rPr lang="is-IS" dirty="0" err="1" smtClean="0"/>
              <a:t>sjó</a:t>
            </a:r>
            <a:r>
              <a:rPr lang="is-IS" dirty="0" smtClean="0"/>
              <a:t> og á landi.</a:t>
            </a:r>
          </a:p>
          <a:p>
            <a:endParaRPr lang="is-IS" dirty="0"/>
          </a:p>
          <a:p>
            <a:r>
              <a:rPr lang="is-IS" dirty="0" smtClean="0"/>
              <a:t>Fiskeldið er til að</a:t>
            </a:r>
            <a:br>
              <a:rPr lang="is-IS" dirty="0" smtClean="0"/>
            </a:br>
            <a:r>
              <a:rPr lang="is-IS" dirty="0" smtClean="0"/>
              <a:t>mæta meiri </a:t>
            </a:r>
            <a:r>
              <a:rPr lang="is-IS" b="1" dirty="0" smtClean="0"/>
              <a:t>eftir-</a:t>
            </a:r>
            <a:br>
              <a:rPr lang="is-IS" b="1" dirty="0" smtClean="0"/>
            </a:br>
            <a:r>
              <a:rPr lang="is-IS" b="1" dirty="0" smtClean="0"/>
              <a:t>spurn </a:t>
            </a:r>
            <a:r>
              <a:rPr lang="is-IS" dirty="0" smtClean="0"/>
              <a:t>eftir </a:t>
            </a:r>
            <a:r>
              <a:rPr lang="is-IS" b="1" dirty="0" smtClean="0"/>
              <a:t>prótein-</a:t>
            </a:r>
            <a:br>
              <a:rPr lang="is-IS" b="1" dirty="0" smtClean="0"/>
            </a:br>
            <a:r>
              <a:rPr lang="is-IS" b="1" dirty="0" smtClean="0"/>
              <a:t>ríkri fæðu</a:t>
            </a:r>
            <a:r>
              <a:rPr lang="is-IS" dirty="0" smtClean="0"/>
              <a:t>.</a:t>
            </a:r>
          </a:p>
          <a:p>
            <a:endParaRPr lang="is-IS" dirty="0"/>
          </a:p>
          <a:p>
            <a:r>
              <a:rPr lang="is-IS" dirty="0" smtClean="0"/>
              <a:t>Fiskeldi hefur verið </a:t>
            </a:r>
            <a:br>
              <a:rPr lang="is-IS" dirty="0" smtClean="0"/>
            </a:br>
            <a:r>
              <a:rPr lang="is-IS" dirty="0" smtClean="0"/>
              <a:t>stundað langlengst </a:t>
            </a:r>
            <a:br>
              <a:rPr lang="is-IS" dirty="0" smtClean="0"/>
            </a:br>
            <a:r>
              <a:rPr lang="is-IS" dirty="0" smtClean="0"/>
              <a:t>í Asíu, eða í nokkrar</a:t>
            </a:r>
            <a:br>
              <a:rPr lang="is-IS" dirty="0" smtClean="0"/>
            </a:br>
            <a:r>
              <a:rPr lang="is-IS" dirty="0" smtClean="0"/>
              <a:t>aldir. </a:t>
            </a:r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4000"/>
              <a:t>Auðlindir í hafinu – frh</a:t>
            </a:r>
            <a:r>
              <a:rPr lang="is-IS" sz="4000" smtClean="0"/>
              <a:t>.</a:t>
            </a:r>
            <a:endParaRPr lang="is-I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440246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385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b="1" u="sng" dirty="0" smtClean="0"/>
              <a:t>Orka</a:t>
            </a:r>
          </a:p>
          <a:p>
            <a:pPr marL="109728" indent="0">
              <a:buNone/>
            </a:pPr>
            <a:r>
              <a:rPr lang="is-IS" smtClean="0"/>
              <a:t>- </a:t>
            </a:r>
            <a:r>
              <a:rPr lang="is-IS" dirty="0" smtClean="0"/>
              <a:t>Á hafsbotni er víða að finna </a:t>
            </a:r>
            <a:r>
              <a:rPr lang="is-IS" b="1" dirty="0" smtClean="0"/>
              <a:t>jarðefni</a:t>
            </a:r>
            <a:r>
              <a:rPr lang="is-IS" dirty="0" smtClean="0"/>
              <a:t> eins 	og </a:t>
            </a:r>
            <a:r>
              <a:rPr lang="is-IS" b="1" dirty="0" smtClean="0"/>
              <a:t>olíu</a:t>
            </a:r>
            <a:r>
              <a:rPr lang="is-IS" dirty="0" smtClean="0"/>
              <a:t> og </a:t>
            </a:r>
            <a:r>
              <a:rPr lang="is-IS" b="1" dirty="0" smtClean="0"/>
              <a:t>gas</a:t>
            </a:r>
            <a:r>
              <a:rPr lang="is-IS" dirty="0" smtClean="0"/>
              <a:t>.</a:t>
            </a:r>
          </a:p>
          <a:p>
            <a:pPr marL="109728" indent="0">
              <a:buNone/>
            </a:pPr>
            <a:r>
              <a:rPr lang="is-IS" dirty="0" smtClean="0"/>
              <a:t>	 </a:t>
            </a:r>
            <a:r>
              <a:rPr lang="is-IS" smtClean="0"/>
              <a:t/>
            </a:r>
            <a:br>
              <a:rPr lang="is-IS" smtClean="0"/>
            </a:br>
            <a:r>
              <a:rPr lang="is-IS" smtClean="0"/>
              <a:t>- </a:t>
            </a:r>
            <a:r>
              <a:rPr lang="is-IS" dirty="0" smtClean="0"/>
              <a:t>Hefur </a:t>
            </a:r>
            <a:r>
              <a:rPr lang="is-IS" b="1" dirty="0" smtClean="0"/>
              <a:t>breytt</a:t>
            </a:r>
            <a:r>
              <a:rPr lang="is-IS" dirty="0" smtClean="0"/>
              <a:t> miklu fyrir </a:t>
            </a:r>
            <a:r>
              <a:rPr lang="is-IS" b="1" dirty="0" smtClean="0"/>
              <a:t>efnahag</a:t>
            </a:r>
            <a:r>
              <a:rPr lang="is-IS" dirty="0" smtClean="0"/>
              <a:t> </a:t>
            </a:r>
            <a:r>
              <a:rPr lang="is-IS" smtClean="0"/>
              <a:t>landa sem </a:t>
            </a:r>
            <a:r>
              <a:rPr lang="is-IS" dirty="0" smtClean="0"/>
              <a:t>ráða yfir hafsvæðinu</a:t>
            </a:r>
            <a:r>
              <a:rPr lang="is-IS" smtClean="0"/>
              <a:t>, t.d. </a:t>
            </a:r>
            <a:r>
              <a:rPr lang="is-IS" b="1" smtClean="0"/>
              <a:t>Noreg</a:t>
            </a:r>
            <a:r>
              <a:rPr lang="is-IS" smtClean="0"/>
              <a:t>.</a:t>
            </a:r>
          </a:p>
          <a:p>
            <a:pPr marL="109728" indent="0">
              <a:buNone/>
            </a:pPr>
            <a:endParaRPr lang="is-IS"/>
          </a:p>
          <a:p>
            <a:pPr marL="109728" indent="0">
              <a:buNone/>
            </a:pPr>
            <a:r>
              <a:rPr lang="is-IS" smtClean="0"/>
              <a:t>- </a:t>
            </a:r>
            <a:r>
              <a:rPr lang="is-IS" b="1" smtClean="0"/>
              <a:t>Sjávarfallaorka</a:t>
            </a:r>
            <a:r>
              <a:rPr lang="is-IS" smtClean="0"/>
              <a:t> býr í </a:t>
            </a:r>
            <a:r>
              <a:rPr lang="is-IS" b="1" smtClean="0"/>
              <a:t>flóðbylgjunni</a:t>
            </a:r>
            <a:r>
              <a:rPr lang="is-IS" smtClean="0"/>
              <a:t> sem ferðast um </a:t>
            </a:r>
            <a:r>
              <a:rPr lang="is-IS" b="1" smtClean="0"/>
              <a:t>úthöfin</a:t>
            </a:r>
            <a:r>
              <a:rPr lang="is-IS" smtClean="0"/>
              <a:t>. Þetta afl hafa menn </a:t>
            </a:r>
            <a:r>
              <a:rPr lang="is-IS" b="1" smtClean="0"/>
              <a:t>virkjað</a:t>
            </a:r>
            <a:r>
              <a:rPr lang="is-IS" smtClean="0"/>
              <a:t> (sjá mynd af La Rance-flóa bls. 105).  </a:t>
            </a:r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4000"/>
              <a:t>Auðlindir í hafinu – frh</a:t>
            </a:r>
            <a:r>
              <a:rPr lang="is-IS" sz="4000" smtClean="0"/>
              <a:t>.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99582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s-IS" sz="2000" dirty="0" smtClean="0"/>
              <a:t>Margir </a:t>
            </a:r>
            <a:r>
              <a:rPr lang="is-IS" sz="2000" b="1" dirty="0" smtClean="0"/>
              <a:t>eftirsóttir málmar </a:t>
            </a:r>
            <a:r>
              <a:rPr lang="is-IS" sz="2000" dirty="0" smtClean="0"/>
              <a:t>eru í heimshöfunum. Talið er að þar </a:t>
            </a:r>
            <a:r>
              <a:rPr lang="is-IS" sz="2000" dirty="0" err="1" smtClean="0"/>
              <a:t>sé</a:t>
            </a:r>
            <a:r>
              <a:rPr lang="is-IS" sz="2000" dirty="0" smtClean="0"/>
              <a:t> að finna 5,5 milljarða tonna af </a:t>
            </a:r>
            <a:r>
              <a:rPr lang="is-IS" sz="2000" b="1" dirty="0" smtClean="0"/>
              <a:t>gulli</a:t>
            </a:r>
            <a:r>
              <a:rPr lang="is-IS" sz="2000" dirty="0" smtClean="0"/>
              <a:t>.</a:t>
            </a:r>
          </a:p>
          <a:p>
            <a:endParaRPr lang="is-IS" sz="2000" dirty="0"/>
          </a:p>
          <a:p>
            <a:r>
              <a:rPr lang="is-IS" sz="2000" dirty="0" smtClean="0"/>
              <a:t>Magnið af gullinu er </a:t>
            </a:r>
            <a:r>
              <a:rPr lang="is-IS" sz="2000" dirty="0" err="1" smtClean="0"/>
              <a:t>þó</a:t>
            </a:r>
            <a:r>
              <a:rPr lang="is-IS" sz="2000" dirty="0" smtClean="0"/>
              <a:t> hlutfallslega </a:t>
            </a:r>
            <a:r>
              <a:rPr lang="is-IS" sz="2000" b="1" dirty="0" smtClean="0"/>
              <a:t>of lítið til að vinnsla</a:t>
            </a:r>
            <a:br>
              <a:rPr lang="is-IS" sz="2000" b="1" dirty="0" smtClean="0"/>
            </a:br>
            <a:r>
              <a:rPr lang="is-IS" sz="2000" b="1" dirty="0" smtClean="0"/>
              <a:t>þess borgi sig</a:t>
            </a:r>
            <a:r>
              <a:rPr lang="is-IS" sz="2000" dirty="0" smtClean="0"/>
              <a:t>.</a:t>
            </a:r>
          </a:p>
          <a:p>
            <a:endParaRPr lang="is-IS" sz="2000" dirty="0"/>
          </a:p>
          <a:p>
            <a:r>
              <a:rPr lang="is-IS" sz="2000" dirty="0" smtClean="0"/>
              <a:t>Málmurinn </a:t>
            </a:r>
            <a:r>
              <a:rPr lang="is-IS" sz="2000" b="1" dirty="0" smtClean="0"/>
              <a:t>magnesíum</a:t>
            </a:r>
            <a:r>
              <a:rPr lang="is-IS" sz="2000" dirty="0" smtClean="0"/>
              <a:t> er </a:t>
            </a:r>
            <a:br>
              <a:rPr lang="is-IS" sz="2000" dirty="0" smtClean="0"/>
            </a:br>
            <a:r>
              <a:rPr lang="is-IS" sz="2000" dirty="0" smtClean="0"/>
              <a:t>hins vegar í </a:t>
            </a:r>
            <a:r>
              <a:rPr lang="is-IS" sz="2000" b="1" dirty="0" smtClean="0"/>
              <a:t>vinnanlegu </a:t>
            </a:r>
            <a:br>
              <a:rPr lang="is-IS" sz="2000" b="1" dirty="0" smtClean="0"/>
            </a:br>
            <a:r>
              <a:rPr lang="is-IS" sz="2000" b="1" dirty="0" smtClean="0"/>
              <a:t>magni </a:t>
            </a:r>
            <a:r>
              <a:rPr lang="is-IS" sz="2000" dirty="0" smtClean="0"/>
              <a:t>á hafsbotni. Hann er </a:t>
            </a:r>
            <a:br>
              <a:rPr lang="is-IS" sz="2000" dirty="0" smtClean="0"/>
            </a:br>
            <a:r>
              <a:rPr lang="is-IS" sz="2000" dirty="0" smtClean="0"/>
              <a:t>notaður við framleiðslu</a:t>
            </a:r>
            <a:br>
              <a:rPr lang="is-IS" sz="2000" dirty="0" smtClean="0"/>
            </a:br>
            <a:r>
              <a:rPr lang="is-IS" sz="2000" dirty="0" smtClean="0"/>
              <a:t>léttmálma.</a:t>
            </a:r>
          </a:p>
          <a:p>
            <a:endParaRPr lang="is-IS" sz="2000" dirty="0"/>
          </a:p>
          <a:p>
            <a:r>
              <a:rPr lang="is-IS" sz="2000" b="1" dirty="0" smtClean="0"/>
              <a:t>Salt</a:t>
            </a:r>
            <a:r>
              <a:rPr lang="is-IS" sz="2000" dirty="0" smtClean="0"/>
              <a:t> og </a:t>
            </a:r>
            <a:r>
              <a:rPr lang="is-IS" sz="2000" b="1" dirty="0" smtClean="0"/>
              <a:t>sandur</a:t>
            </a:r>
            <a:r>
              <a:rPr lang="is-IS" sz="2000" dirty="0" smtClean="0"/>
              <a:t> eru einnig</a:t>
            </a:r>
            <a:br>
              <a:rPr lang="is-IS" sz="2000" dirty="0" smtClean="0"/>
            </a:br>
            <a:r>
              <a:rPr lang="is-IS" sz="2000" dirty="0" smtClean="0"/>
              <a:t>jarðefni sem mennirnir </a:t>
            </a:r>
            <a:br>
              <a:rPr lang="is-IS" sz="2000" dirty="0" smtClean="0"/>
            </a:br>
            <a:r>
              <a:rPr lang="is-IS" sz="2000" dirty="0" smtClean="0"/>
              <a:t>sækja </a:t>
            </a:r>
            <a:r>
              <a:rPr lang="is-IS" sz="2000" dirty="0" err="1" smtClean="0"/>
              <a:t>úr</a:t>
            </a:r>
            <a:r>
              <a:rPr lang="is-IS" sz="2000" dirty="0" smtClean="0"/>
              <a:t> sjónum</a:t>
            </a:r>
            <a:endParaRPr lang="is-IS" sz="2000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4400"/>
              <a:t>Auðlindir í hafinu – frh.</a:t>
            </a:r>
            <a:endParaRPr lang="is-I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660"/>
            <a:ext cx="4860032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929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arammi 3"/>
          <p:cNvSpPr txBox="1"/>
          <p:nvPr/>
        </p:nvSpPr>
        <p:spPr>
          <a:xfrm>
            <a:off x="323528" y="1124744"/>
            <a:ext cx="1144927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is-IS" sz="3200" b="1" u="sng" dirty="0" smtClean="0"/>
              <a:t>Úthöfin eru</a:t>
            </a:r>
            <a:r>
              <a:rPr lang="is-IS" sz="3200" dirty="0" smtClean="0"/>
              <a:t>:</a:t>
            </a:r>
          </a:p>
          <a:p>
            <a:r>
              <a:rPr lang="is-IS" sz="3200" dirty="0" smtClean="0"/>
              <a:t>	Kyrrahaf</a:t>
            </a:r>
          </a:p>
          <a:p>
            <a:r>
              <a:rPr lang="is-IS" sz="3200" dirty="0" smtClean="0"/>
              <a:t>	Atlantshaf</a:t>
            </a:r>
          </a:p>
          <a:p>
            <a:r>
              <a:rPr lang="is-IS" sz="3200" dirty="0" smtClean="0"/>
              <a:t>	Indlandshaf</a:t>
            </a:r>
          </a:p>
          <a:p>
            <a:r>
              <a:rPr lang="is-IS" sz="3200" dirty="0" smtClean="0"/>
              <a:t>	Suðurhaf</a:t>
            </a:r>
          </a:p>
          <a:p>
            <a:r>
              <a:rPr lang="is-IS" sz="3200" dirty="0" smtClean="0"/>
              <a:t>	Norður-Íshaf</a:t>
            </a:r>
          </a:p>
          <a:p>
            <a:endParaRPr lang="is-IS" sz="32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is-IS" sz="3200" dirty="0" smtClean="0"/>
              <a:t>Úthöfin fimm skiptast einnig í ýmis</a:t>
            </a:r>
            <a:br>
              <a:rPr lang="is-IS" sz="3200" dirty="0" smtClean="0"/>
            </a:br>
            <a:r>
              <a:rPr lang="is-IS" sz="3200" b="1" dirty="0" err="1" smtClean="0"/>
              <a:t>smærri</a:t>
            </a:r>
            <a:r>
              <a:rPr lang="is-IS" sz="3200" b="1" dirty="0" smtClean="0"/>
              <a:t> hafsvæði </a:t>
            </a:r>
            <a:r>
              <a:rPr lang="is-IS" sz="3200" dirty="0" smtClean="0"/>
              <a:t>sem nefnast t.d</a:t>
            </a:r>
            <a:r>
              <a:rPr lang="is-IS" sz="3200" smtClean="0"/>
              <a:t>. inn-</a:t>
            </a:r>
            <a:br>
              <a:rPr lang="is-IS" sz="3200" smtClean="0"/>
            </a:br>
            <a:r>
              <a:rPr lang="is-IS" sz="3200" smtClean="0"/>
              <a:t>höf, strandhöf, flóar, firðir og víkur.</a:t>
            </a:r>
          </a:p>
          <a:p>
            <a:r>
              <a:rPr lang="is-IS" sz="3200"/>
              <a:t>	</a:t>
            </a:r>
            <a:r>
              <a:rPr lang="is-IS" sz="3200" smtClean="0"/>
              <a:t>=&gt; Sjá dæmi um Faxaflóa bls. 93</a:t>
            </a:r>
            <a:endParaRPr lang="is-IS" sz="3200"/>
          </a:p>
          <a:p>
            <a:r>
              <a:rPr lang="is-IS" sz="3200" dirty="0" smtClean="0"/>
              <a:t> </a:t>
            </a:r>
          </a:p>
          <a:p>
            <a:r>
              <a:rPr lang="is-IS" sz="3200" dirty="0" smtClean="0"/>
              <a:t>	</a:t>
            </a:r>
            <a:endParaRPr lang="is-IS" sz="3200" dirty="0"/>
          </a:p>
        </p:txBody>
      </p:sp>
    </p:spTree>
    <p:extLst>
      <p:ext uri="{BB962C8B-B14F-4D97-AF65-F5344CB8AC3E}">
        <p14:creationId xmlns:p14="http://schemas.microsoft.com/office/powerpoint/2010/main" val="4097213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s-IS" dirty="0" smtClean="0"/>
              <a:t>Áður var talið að hafið væri það  </a:t>
            </a:r>
            <a:br>
              <a:rPr lang="is-IS" dirty="0" smtClean="0"/>
            </a:br>
            <a:r>
              <a:rPr lang="is-IS" b="1" dirty="0" err="1" smtClean="0"/>
              <a:t>stórt</a:t>
            </a:r>
            <a:r>
              <a:rPr lang="is-IS" dirty="0"/>
              <a:t> </a:t>
            </a:r>
            <a:r>
              <a:rPr lang="is-IS" dirty="0" smtClean="0"/>
              <a:t>að allt í lagi væri að setja </a:t>
            </a:r>
            <a:br>
              <a:rPr lang="is-IS" dirty="0" smtClean="0"/>
            </a:br>
            <a:r>
              <a:rPr lang="is-IS" b="1" dirty="0" smtClean="0"/>
              <a:t>allan </a:t>
            </a:r>
            <a:r>
              <a:rPr lang="is-IS" b="1" dirty="0" err="1" smtClean="0"/>
              <a:t>úrgang</a:t>
            </a:r>
            <a:r>
              <a:rPr lang="is-IS" dirty="0" smtClean="0"/>
              <a:t> í það </a:t>
            </a:r>
            <a:br>
              <a:rPr lang="is-IS" dirty="0" smtClean="0"/>
            </a:br>
            <a:r>
              <a:rPr lang="is-IS" dirty="0" smtClean="0"/>
              <a:t>=&gt; </a:t>
            </a:r>
            <a:r>
              <a:rPr lang="is-IS" b="1" dirty="0" smtClean="0"/>
              <a:t>Í dag vita menn betur</a:t>
            </a:r>
          </a:p>
          <a:p>
            <a:endParaRPr lang="is-IS" b="1" dirty="0"/>
          </a:p>
          <a:p>
            <a:r>
              <a:rPr lang="is-IS" dirty="0" smtClean="0"/>
              <a:t>Notkun baðstaða hefur verið hætt vegna </a:t>
            </a:r>
            <a:r>
              <a:rPr lang="is-IS" b="1" dirty="0" smtClean="0"/>
              <a:t>óþrifnaðar</a:t>
            </a:r>
            <a:r>
              <a:rPr lang="is-IS" dirty="0" smtClean="0"/>
              <a:t> og </a:t>
            </a:r>
            <a:r>
              <a:rPr lang="is-IS" b="1" dirty="0" smtClean="0"/>
              <a:t>sýkingarhættu</a:t>
            </a:r>
            <a:r>
              <a:rPr lang="is-IS" dirty="0" smtClean="0"/>
              <a:t>. </a:t>
            </a:r>
          </a:p>
          <a:p>
            <a:endParaRPr lang="is-IS" dirty="0"/>
          </a:p>
          <a:p>
            <a:r>
              <a:rPr lang="is-IS" dirty="0" smtClean="0"/>
              <a:t>Margar milljónir tonna af </a:t>
            </a:r>
            <a:r>
              <a:rPr lang="is-IS" b="1" dirty="0" smtClean="0"/>
              <a:t>olíu</a:t>
            </a:r>
            <a:r>
              <a:rPr lang="is-IS" dirty="0" smtClean="0"/>
              <a:t> enda í hafinu árlega, ýmist viljandi eða óviljandi.</a:t>
            </a:r>
          </a:p>
          <a:p>
            <a:endParaRPr lang="is-IS" dirty="0"/>
          </a:p>
          <a:p>
            <a:r>
              <a:rPr lang="is-IS" b="1" dirty="0" smtClean="0"/>
              <a:t>Plast</a:t>
            </a:r>
            <a:r>
              <a:rPr lang="is-IS" dirty="0" smtClean="0"/>
              <a:t> er mikill skaðvaldur. Sjávardýr flækjast í plastinu og fuglar gleypa það.</a:t>
            </a:r>
          </a:p>
          <a:p>
            <a:endParaRPr lang="is-IS" b="1" dirty="0"/>
          </a:p>
          <a:p>
            <a:endParaRPr lang="is-IS" b="1" dirty="0" smtClean="0"/>
          </a:p>
          <a:p>
            <a:endParaRPr lang="is-IS" b="1" dirty="0"/>
          </a:p>
          <a:p>
            <a:endParaRPr lang="is-IS" b="1" dirty="0" smtClean="0"/>
          </a:p>
          <a:p>
            <a:endParaRPr lang="is-IS" dirty="0"/>
          </a:p>
          <a:p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Mengun hafsins</a:t>
            </a:r>
            <a:endParaRPr lang="is-I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50" y="620688"/>
            <a:ext cx="317995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701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s-IS" b="1" dirty="0" smtClean="0"/>
              <a:t>Efnahagslögsaga</a:t>
            </a:r>
            <a:r>
              <a:rPr lang="is-IS" dirty="0" smtClean="0"/>
              <a:t>  =  Hafsvæði þar sem ríki fara með stjórn fiskveiða.  Einnig kallað </a:t>
            </a:r>
            <a:r>
              <a:rPr lang="is-IS" b="1" dirty="0" smtClean="0"/>
              <a:t>„fiskveiðilögsaga“</a:t>
            </a:r>
            <a:r>
              <a:rPr lang="is-IS" dirty="0" smtClean="0"/>
              <a:t>.</a:t>
            </a:r>
            <a:r>
              <a:rPr lang="is-IS" b="1" dirty="0" smtClean="0"/>
              <a:t> </a:t>
            </a:r>
          </a:p>
          <a:p>
            <a:endParaRPr lang="is-IS" b="1" dirty="0"/>
          </a:p>
          <a:p>
            <a:r>
              <a:rPr lang="is-IS" dirty="0" smtClean="0"/>
              <a:t>Efnahagslögsaga getur mest verið 200 </a:t>
            </a:r>
            <a:r>
              <a:rPr lang="is-IS" dirty="0" err="1" smtClean="0"/>
              <a:t>sjómílur</a:t>
            </a:r>
            <a:r>
              <a:rPr lang="is-IS" dirty="0" smtClean="0"/>
              <a:t>.</a:t>
            </a:r>
          </a:p>
          <a:p>
            <a:endParaRPr lang="is-IS" dirty="0"/>
          </a:p>
          <a:p>
            <a:r>
              <a:rPr lang="is-IS" b="1" dirty="0" smtClean="0"/>
              <a:t>Íslendingar</a:t>
            </a:r>
            <a:r>
              <a:rPr lang="is-IS" dirty="0" smtClean="0"/>
              <a:t> hafa </a:t>
            </a:r>
            <a:r>
              <a:rPr lang="is-IS" b="1" dirty="0" smtClean="0"/>
              <a:t>fjórum</a:t>
            </a:r>
            <a:r>
              <a:rPr lang="is-IS" dirty="0" smtClean="0"/>
              <a:t> sinnum </a:t>
            </a:r>
            <a:r>
              <a:rPr lang="is-IS" b="1" dirty="0" smtClean="0"/>
              <a:t>stækkað</a:t>
            </a:r>
            <a:r>
              <a:rPr lang="is-IS" dirty="0" smtClean="0"/>
              <a:t> hana. Orsakaði miklar </a:t>
            </a:r>
            <a:r>
              <a:rPr lang="is-IS" b="1" dirty="0" smtClean="0"/>
              <a:t>deilur</a:t>
            </a:r>
            <a:r>
              <a:rPr lang="is-IS" dirty="0" smtClean="0"/>
              <a:t> við </a:t>
            </a:r>
            <a:r>
              <a:rPr lang="is-IS" b="1" dirty="0" smtClean="0"/>
              <a:t>Breta</a:t>
            </a:r>
            <a:r>
              <a:rPr lang="is-IS" dirty="0" smtClean="0"/>
              <a:t>. </a:t>
            </a:r>
          </a:p>
          <a:p>
            <a:endParaRPr lang="is-IS" dirty="0"/>
          </a:p>
          <a:p>
            <a:r>
              <a:rPr lang="is-IS" dirty="0" smtClean="0"/>
              <a:t>Deilurnar hafa verið nefndar </a:t>
            </a:r>
            <a:r>
              <a:rPr lang="is-IS" b="1" dirty="0" smtClean="0"/>
              <a:t>Þorskastríðin</a:t>
            </a:r>
            <a:r>
              <a:rPr lang="is-IS" dirty="0" smtClean="0"/>
              <a:t>. Þeim lauk </a:t>
            </a:r>
            <a:r>
              <a:rPr lang="is-IS" b="1" dirty="0" smtClean="0"/>
              <a:t>1975</a:t>
            </a:r>
            <a:r>
              <a:rPr lang="is-IS" dirty="0" smtClean="0"/>
              <a:t> þegar efnahagslögsaga Íslands varð </a:t>
            </a:r>
            <a:r>
              <a:rPr lang="is-IS" b="1" dirty="0" smtClean="0"/>
              <a:t>200</a:t>
            </a:r>
            <a:r>
              <a:rPr lang="is-IS" dirty="0" smtClean="0"/>
              <a:t> </a:t>
            </a:r>
            <a:r>
              <a:rPr lang="is-IS" b="1" dirty="0" err="1" smtClean="0"/>
              <a:t>sjómílur</a:t>
            </a:r>
            <a:r>
              <a:rPr lang="is-IS" b="1" dirty="0" smtClean="0"/>
              <a:t>.</a:t>
            </a:r>
            <a:endParaRPr lang="is-IS" b="1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Efnahagslögsaga</a:t>
            </a:r>
            <a:br>
              <a:rPr lang="is-IS" dirty="0"/>
            </a:b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410701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s-IS" sz="2000" b="1" smtClean="0"/>
              <a:t>Skipaskurðir</a:t>
            </a:r>
            <a:r>
              <a:rPr lang="is-IS" sz="2000" smtClean="0"/>
              <a:t> eru manngerðir </a:t>
            </a:r>
            <a:r>
              <a:rPr lang="is-IS" sz="2000" dirty="0" smtClean="0"/>
              <a:t>farvegir sem tengja saman vötn, ár eða höf.</a:t>
            </a:r>
          </a:p>
          <a:p>
            <a:endParaRPr lang="is-IS" sz="2000"/>
          </a:p>
          <a:p>
            <a:r>
              <a:rPr lang="is-IS" sz="2000" b="1" smtClean="0"/>
              <a:t>Panamaskurðurinn</a:t>
            </a:r>
            <a:r>
              <a:rPr lang="is-IS" sz="2000" smtClean="0"/>
              <a:t> þótti mikið tækniafrek þegar hann var tekinn í notkun 1914. Er 82 km langur og tengir saman </a:t>
            </a:r>
            <a:br>
              <a:rPr lang="is-IS" sz="2000" smtClean="0"/>
            </a:br>
            <a:r>
              <a:rPr lang="is-IS" sz="2000" b="1" smtClean="0"/>
              <a:t>Atlantshaf og Kyrrahaf</a:t>
            </a:r>
            <a:r>
              <a:rPr lang="is-IS" sz="2000" smtClean="0"/>
              <a:t>.</a:t>
            </a:r>
          </a:p>
          <a:p>
            <a:endParaRPr lang="is-IS" sz="2000" smtClean="0"/>
          </a:p>
          <a:p>
            <a:r>
              <a:rPr lang="is-IS" sz="2000" smtClean="0"/>
              <a:t>Panamaskurðurinn lyftir </a:t>
            </a:r>
            <a:br>
              <a:rPr lang="is-IS" sz="2000" smtClean="0"/>
            </a:br>
            <a:r>
              <a:rPr lang="is-IS" sz="2000" smtClean="0"/>
              <a:t>skipum í allt að 26 m hæð.</a:t>
            </a:r>
            <a:br>
              <a:rPr lang="is-IS" sz="2000" smtClean="0"/>
            </a:br>
            <a:endParaRPr lang="is-IS" sz="2000"/>
          </a:p>
          <a:p>
            <a:r>
              <a:rPr lang="is-IS" sz="2000" b="1" smtClean="0"/>
              <a:t>Súesskurðurinn</a:t>
            </a:r>
            <a:r>
              <a:rPr lang="is-IS" sz="2000" smtClean="0"/>
              <a:t> er ein fjöl-</a:t>
            </a:r>
            <a:br>
              <a:rPr lang="is-IS" sz="2000" smtClean="0"/>
            </a:br>
            <a:r>
              <a:rPr lang="is-IS" sz="2000" smtClean="0"/>
              <a:t>farnasta og mikilvægasta</a:t>
            </a:r>
            <a:br>
              <a:rPr lang="is-IS" sz="2000" smtClean="0"/>
            </a:br>
            <a:r>
              <a:rPr lang="is-IS" sz="2000" smtClean="0"/>
              <a:t>siglingaleið í heimi.  Hann</a:t>
            </a:r>
            <a:br>
              <a:rPr lang="is-IS" sz="2000" smtClean="0"/>
            </a:br>
            <a:r>
              <a:rPr lang="is-IS" sz="2000" smtClean="0"/>
              <a:t>tengir saman </a:t>
            </a:r>
            <a:r>
              <a:rPr lang="is-IS" sz="2000" b="1" smtClean="0"/>
              <a:t>Asíu og </a:t>
            </a:r>
            <a:br>
              <a:rPr lang="is-IS" sz="2000" b="1" smtClean="0"/>
            </a:br>
            <a:r>
              <a:rPr lang="is-IS" sz="2000" b="1" smtClean="0"/>
              <a:t>Evrópu</a:t>
            </a:r>
            <a:r>
              <a:rPr lang="is-IS" sz="2000" smtClean="0"/>
              <a:t>.</a:t>
            </a:r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Skipaskurðir</a:t>
            </a:r>
            <a:endParaRPr lang="is-I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39526"/>
            <a:ext cx="4658714" cy="316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099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b="1" u="sng" dirty="0" smtClean="0"/>
              <a:t>Innhöf</a:t>
            </a:r>
            <a:r>
              <a:rPr lang="is-IS" dirty="0" smtClean="0"/>
              <a:t> tengjast úthöfunum um svokölluð sund. </a:t>
            </a:r>
            <a:r>
              <a:rPr lang="is-IS" b="1" u="sng" dirty="0" smtClean="0"/>
              <a:t>Strandhöf</a:t>
            </a:r>
            <a:r>
              <a:rPr lang="is-IS" dirty="0" smtClean="0"/>
              <a:t> liggja við strendur landa. </a:t>
            </a:r>
          </a:p>
          <a:p>
            <a:endParaRPr lang="is-IS" dirty="0"/>
          </a:p>
          <a:p>
            <a:r>
              <a:rPr lang="is-IS" b="1" dirty="0" smtClean="0"/>
              <a:t>Dæmi um innhöf </a:t>
            </a:r>
            <a:r>
              <a:rPr lang="is-IS" dirty="0" smtClean="0"/>
              <a:t>sem teljast til Atlantshafs eru </a:t>
            </a:r>
            <a:r>
              <a:rPr lang="is-IS" b="1" dirty="0" smtClean="0"/>
              <a:t>Miðjarðarhaf</a:t>
            </a:r>
            <a:r>
              <a:rPr lang="is-IS" dirty="0" smtClean="0"/>
              <a:t> og </a:t>
            </a:r>
            <a:r>
              <a:rPr lang="is-IS" b="1" dirty="0" smtClean="0"/>
              <a:t>Karíbahaf</a:t>
            </a:r>
            <a:r>
              <a:rPr lang="is-IS" dirty="0" smtClean="0"/>
              <a:t>.</a:t>
            </a:r>
          </a:p>
          <a:p>
            <a:endParaRPr lang="is-IS" dirty="0"/>
          </a:p>
          <a:p>
            <a:r>
              <a:rPr lang="is-IS" dirty="0" smtClean="0"/>
              <a:t>Stór </a:t>
            </a:r>
            <a:r>
              <a:rPr lang="is-IS" b="1" dirty="0" smtClean="0"/>
              <a:t>hafsvæði</a:t>
            </a:r>
            <a:r>
              <a:rPr lang="is-IS" dirty="0" smtClean="0"/>
              <a:t> í úthöfunum geta haft </a:t>
            </a:r>
            <a:r>
              <a:rPr lang="is-IS" b="1" dirty="0" smtClean="0"/>
              <a:t>eigin heiti</a:t>
            </a:r>
            <a:r>
              <a:rPr lang="is-IS" dirty="0" smtClean="0"/>
              <a:t>, t.d. </a:t>
            </a:r>
            <a:r>
              <a:rPr lang="is-IS" b="1" smtClean="0"/>
              <a:t>Noregshaf</a:t>
            </a:r>
            <a:r>
              <a:rPr lang="is-IS" smtClean="0"/>
              <a:t> (í Atlantshafi).</a:t>
            </a:r>
          </a:p>
          <a:p>
            <a:endParaRPr lang="is-IS"/>
          </a:p>
          <a:p>
            <a:pPr marL="109728" indent="0">
              <a:buNone/>
            </a:pPr>
            <a:endParaRPr lang="is-IS" dirty="0" smtClean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 smtClean="0"/>
              <a:t>Innhöf og strandhöf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385230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is-IS" dirty="0" smtClean="0"/>
              <a:t>- stærsta úthaf jarðar</a:t>
            </a:r>
          </a:p>
          <a:p>
            <a:pPr marL="109728" indent="0">
              <a:buNone/>
            </a:pPr>
            <a:r>
              <a:rPr lang="is-IS" dirty="0" smtClean="0"/>
              <a:t>- þriðjungur af yfirborði jarðar</a:t>
            </a:r>
          </a:p>
          <a:p>
            <a:pPr>
              <a:buFontTx/>
              <a:buChar char="-"/>
            </a:pPr>
            <a:r>
              <a:rPr lang="is-IS" dirty="0" smtClean="0"/>
              <a:t>stærra </a:t>
            </a:r>
            <a:r>
              <a:rPr lang="is-IS" dirty="0"/>
              <a:t>en öll meginlönd jarðar </a:t>
            </a:r>
            <a:r>
              <a:rPr lang="is-IS" dirty="0" smtClean="0"/>
              <a:t>til </a:t>
            </a:r>
          </a:p>
          <a:p>
            <a:pPr marL="109728" indent="0">
              <a:buNone/>
            </a:pPr>
            <a:r>
              <a:rPr lang="is-IS" dirty="0"/>
              <a:t> </a:t>
            </a:r>
            <a:r>
              <a:rPr lang="is-IS" dirty="0" smtClean="0"/>
              <a:t>  samans.</a:t>
            </a:r>
          </a:p>
          <a:p>
            <a:pPr marL="109728" indent="0">
              <a:buNone/>
            </a:pPr>
            <a:endParaRPr lang="is-IS" dirty="0" smtClean="0"/>
          </a:p>
          <a:p>
            <a:pPr>
              <a:buFont typeface="Symbol"/>
              <a:buChar char="Þ"/>
            </a:pPr>
            <a:r>
              <a:rPr lang="is-IS" dirty="0" smtClean="0"/>
              <a:t> Landkönnuðurinn </a:t>
            </a:r>
            <a:r>
              <a:rPr lang="is-IS" b="1" dirty="0" err="1" smtClean="0"/>
              <a:t>Magellan</a:t>
            </a:r>
            <a:r>
              <a:rPr lang="is-IS" dirty="0" smtClean="0"/>
              <a:t> gaf Kyrrahafinu nafn.   Þegar hann sigldi um það fyrstur manna voru  vindáttir hagstæðar og siglingin þægileg.</a:t>
            </a:r>
          </a:p>
          <a:p>
            <a:pPr>
              <a:buFont typeface="Symbol"/>
              <a:buChar char="Þ"/>
            </a:pPr>
            <a:endParaRPr lang="is-IS" dirty="0"/>
          </a:p>
          <a:p>
            <a:pPr>
              <a:buFont typeface="Symbol"/>
              <a:buChar char="Þ"/>
            </a:pPr>
            <a:r>
              <a:rPr lang="is-IS" dirty="0" smtClean="0"/>
              <a:t> </a:t>
            </a:r>
            <a:r>
              <a:rPr lang="is-IS" u="sng" dirty="0" smtClean="0"/>
              <a:t>Ekki réttnefni</a:t>
            </a:r>
            <a:r>
              <a:rPr lang="is-IS" dirty="0" smtClean="0"/>
              <a:t>; þar er fjöldi eldfjalla og sterkir jarðskjálftar algengir á flekamótum.</a:t>
            </a:r>
            <a:endParaRPr lang="is-IS" dirty="0"/>
          </a:p>
          <a:p>
            <a:pPr marL="109728" indent="0">
              <a:buNone/>
            </a:pPr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is-IS" sz="4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Kyrrahaf</a:t>
            </a:r>
            <a:r>
              <a:rPr lang="is-IS" sz="4400" dirty="0"/>
              <a:t/>
            </a:r>
            <a:br>
              <a:rPr lang="is-IS" sz="4400" dirty="0"/>
            </a:b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71126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is-IS" b="1" dirty="0" smtClean="0"/>
              <a:t>				</a:t>
            </a:r>
          </a:p>
          <a:p>
            <a:pPr marL="109728" indent="0">
              <a:buNone/>
            </a:pPr>
            <a:r>
              <a:rPr lang="is-IS" dirty="0" smtClean="0"/>
              <a:t>- næststærsta úthaf heims</a:t>
            </a:r>
          </a:p>
          <a:p>
            <a:pPr>
              <a:buFontTx/>
              <a:buChar char="-"/>
            </a:pPr>
            <a:r>
              <a:rPr lang="is-IS" dirty="0" smtClean="0"/>
              <a:t>eftir botni hafsins endilöngu </a:t>
            </a:r>
            <a:endParaRPr lang="is-IS" dirty="0"/>
          </a:p>
          <a:p>
            <a:pPr marL="109728" indent="0">
              <a:buNone/>
            </a:pPr>
            <a:r>
              <a:rPr lang="is-IS" dirty="0" smtClean="0"/>
              <a:t>   liggur Mið-Atlantshafs-</a:t>
            </a:r>
            <a:br>
              <a:rPr lang="is-IS" dirty="0" smtClean="0"/>
            </a:br>
            <a:r>
              <a:rPr lang="is-IS" dirty="0" smtClean="0"/>
              <a:t>   hryggurinn</a:t>
            </a:r>
          </a:p>
          <a:p>
            <a:pPr marL="109728" indent="0">
              <a:buNone/>
            </a:pPr>
            <a:r>
              <a:rPr lang="is-IS" sz="2700" dirty="0" smtClean="0"/>
              <a:t>- nokkrar eyjur liggja upp frá </a:t>
            </a:r>
            <a:br>
              <a:rPr lang="is-IS" sz="2700" dirty="0" smtClean="0"/>
            </a:br>
            <a:r>
              <a:rPr lang="is-IS" sz="2700" dirty="0" smtClean="0"/>
              <a:t>   hryggnum, Ísland sú langstærsta</a:t>
            </a:r>
          </a:p>
          <a:p>
            <a:pPr marL="393192" lvl="1" indent="0">
              <a:buNone/>
            </a:pPr>
            <a:r>
              <a:rPr lang="is-IS" sz="2700" dirty="0"/>
              <a:t>	</a:t>
            </a:r>
            <a:endParaRPr lang="is-IS" sz="2700" dirty="0" smtClean="0"/>
          </a:p>
          <a:p>
            <a:pPr lvl="1">
              <a:buFont typeface="Symbol"/>
              <a:buChar char="Þ"/>
            </a:pPr>
            <a:r>
              <a:rPr lang="is-IS" sz="2700" dirty="0" smtClean="0"/>
              <a:t> Mikil </a:t>
            </a:r>
            <a:r>
              <a:rPr lang="is-IS" sz="2700" b="1" dirty="0" smtClean="0"/>
              <a:t>skipaumferð</a:t>
            </a:r>
            <a:r>
              <a:rPr lang="is-IS" sz="2700" dirty="0" smtClean="0"/>
              <a:t> og </a:t>
            </a:r>
            <a:r>
              <a:rPr lang="is-IS" sz="2700" b="1" dirty="0" smtClean="0"/>
              <a:t>fiskur</a:t>
            </a:r>
            <a:r>
              <a:rPr lang="is-IS" sz="2700" dirty="0" smtClean="0"/>
              <a:t> í Atlantshafi</a:t>
            </a:r>
          </a:p>
          <a:p>
            <a:pPr lvl="1">
              <a:buFont typeface="Symbol"/>
              <a:buChar char="Þ"/>
            </a:pPr>
            <a:endParaRPr lang="is-IS" sz="2700" dirty="0" smtClean="0"/>
          </a:p>
          <a:p>
            <a:pPr lvl="1">
              <a:buFont typeface="Symbol"/>
              <a:buChar char="Þ"/>
            </a:pPr>
            <a:endParaRPr lang="is-IS" dirty="0" smtClean="0"/>
          </a:p>
          <a:p>
            <a:pPr marL="393192" lvl="1" indent="0">
              <a:buNone/>
            </a:pPr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Atlantshaf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01234" y="794348"/>
            <a:ext cx="3751685" cy="281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31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is-IS" dirty="0"/>
              <a:t>þ</a:t>
            </a:r>
            <a:r>
              <a:rPr lang="is-IS" dirty="0" smtClean="0"/>
              <a:t>riðja stærsta úthafið</a:t>
            </a:r>
          </a:p>
          <a:p>
            <a:pPr>
              <a:buFontTx/>
              <a:buChar char="-"/>
            </a:pPr>
            <a:r>
              <a:rPr lang="is-IS" dirty="0"/>
              <a:t>h</a:t>
            </a:r>
            <a:r>
              <a:rPr lang="is-IS" dirty="0" smtClean="0"/>
              <a:t>eitasta úthaf jarðar</a:t>
            </a:r>
          </a:p>
          <a:p>
            <a:pPr>
              <a:buFontTx/>
              <a:buChar char="-"/>
            </a:pPr>
            <a:r>
              <a:rPr lang="is-IS" dirty="0" smtClean="0"/>
              <a:t>heimildir til sem segja frá siglingum um Indlandshaf allt að 3000 árum fyrir Krist</a:t>
            </a:r>
          </a:p>
          <a:p>
            <a:pPr>
              <a:buFontTx/>
              <a:buChar char="-"/>
            </a:pPr>
            <a:endParaRPr lang="is-IS" dirty="0"/>
          </a:p>
          <a:p>
            <a:pPr>
              <a:buFont typeface="Symbol"/>
              <a:buChar char="Þ"/>
            </a:pPr>
            <a:r>
              <a:rPr lang="is-IS" dirty="0" smtClean="0"/>
              <a:t> Með siglingu landkönnuðarins </a:t>
            </a:r>
            <a:r>
              <a:rPr lang="is-IS" b="1" dirty="0" err="1" smtClean="0"/>
              <a:t>Vasco</a:t>
            </a:r>
            <a:r>
              <a:rPr lang="is-IS" b="1" dirty="0" smtClean="0"/>
              <a:t> </a:t>
            </a:r>
            <a:r>
              <a:rPr lang="is-IS" b="1" dirty="0" err="1" smtClean="0"/>
              <a:t>de</a:t>
            </a:r>
            <a:r>
              <a:rPr lang="is-IS" b="1" dirty="0" smtClean="0"/>
              <a:t> </a:t>
            </a:r>
            <a:r>
              <a:rPr lang="is-IS" b="1" dirty="0" err="1" smtClean="0"/>
              <a:t>Gama</a:t>
            </a:r>
            <a:r>
              <a:rPr lang="is-IS" dirty="0" smtClean="0"/>
              <a:t> árið 1497 </a:t>
            </a:r>
            <a:r>
              <a:rPr lang="is-IS" dirty="0" err="1" smtClean="0"/>
              <a:t>hófst</a:t>
            </a:r>
            <a:r>
              <a:rPr lang="is-IS" dirty="0" smtClean="0"/>
              <a:t> langt yfirráðatímabil Evrópuþjóða yfir siglingaleiðum Indlandshafs</a:t>
            </a:r>
          </a:p>
          <a:p>
            <a:pPr>
              <a:buFont typeface="Symbol"/>
              <a:buChar char="Þ"/>
            </a:pPr>
            <a:endParaRPr lang="is-IS" dirty="0" smtClean="0"/>
          </a:p>
          <a:p>
            <a:pPr>
              <a:buFont typeface="Symbol"/>
              <a:buChar char="Þ"/>
            </a:pPr>
            <a:r>
              <a:rPr lang="is-IS" dirty="0" smtClean="0"/>
              <a:t> </a:t>
            </a:r>
            <a:r>
              <a:rPr lang="is-IS" b="1" dirty="0" smtClean="0"/>
              <a:t>Olíuflutningar</a:t>
            </a:r>
            <a:r>
              <a:rPr lang="is-IS" dirty="0" smtClean="0"/>
              <a:t> um hafið frá Persaflóa einir þeir mestu í heiminum</a:t>
            </a:r>
          </a:p>
          <a:p>
            <a:pPr marL="109728" indent="0">
              <a:buNone/>
            </a:pPr>
            <a:endParaRPr lang="is-IS" dirty="0" smtClean="0"/>
          </a:p>
          <a:p>
            <a:pPr marL="109728" indent="0">
              <a:buNone/>
            </a:pPr>
            <a:endParaRPr lang="is-IS" dirty="0" smtClean="0"/>
          </a:p>
          <a:p>
            <a:pPr>
              <a:buFontTx/>
              <a:buChar char="-"/>
            </a:pPr>
            <a:endParaRPr lang="is-IS" dirty="0" smtClean="0"/>
          </a:p>
          <a:p>
            <a:pPr>
              <a:buFontTx/>
              <a:buChar char="-"/>
            </a:pPr>
            <a:endParaRPr lang="is-IS" dirty="0" smtClean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u="sng" dirty="0" smtClean="0"/>
              <a:t>Indlandshaf</a:t>
            </a:r>
            <a:endParaRPr lang="is-IS" u="sng" dirty="0"/>
          </a:p>
        </p:txBody>
      </p:sp>
    </p:spTree>
    <p:extLst>
      <p:ext uri="{BB962C8B-B14F-4D97-AF65-F5344CB8AC3E}">
        <p14:creationId xmlns:p14="http://schemas.microsoft.com/office/powerpoint/2010/main" val="1658532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8" y="-17747"/>
            <a:ext cx="9175524" cy="687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arammi 4"/>
          <p:cNvSpPr txBox="1"/>
          <p:nvPr/>
        </p:nvSpPr>
        <p:spPr>
          <a:xfrm>
            <a:off x="0" y="3068960"/>
            <a:ext cx="91440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Suðurhaf</a:t>
            </a:r>
          </a:p>
          <a:p>
            <a:endParaRPr lang="is-IS" dirty="0"/>
          </a:p>
          <a:p>
            <a:pPr marL="285750" indent="-285750">
              <a:buFontTx/>
              <a:buChar char="-"/>
            </a:pPr>
            <a:r>
              <a:rPr lang="is-IS" sz="2600" dirty="0" err="1" smtClean="0"/>
              <a:t>Næstminnst</a:t>
            </a:r>
            <a:r>
              <a:rPr lang="is-IS" sz="2600" dirty="0" smtClean="0"/>
              <a:t> úthafanna</a:t>
            </a:r>
          </a:p>
          <a:p>
            <a:pPr marL="285750" indent="-285750">
              <a:buFontTx/>
              <a:buChar char="-"/>
            </a:pPr>
            <a:r>
              <a:rPr lang="is-IS" sz="2600" dirty="0" smtClean="0"/>
              <a:t>Liggur umhverfis Suðurskautslandið</a:t>
            </a:r>
          </a:p>
          <a:p>
            <a:pPr marL="285750" indent="-285750">
              <a:buFontTx/>
              <a:buChar char="-"/>
            </a:pPr>
            <a:r>
              <a:rPr lang="is-IS" sz="2600" dirty="0" smtClean="0"/>
              <a:t>Þar er að finna einn mesta hafstraum jarðar, Suðurhafshringstrauminn</a:t>
            </a:r>
          </a:p>
          <a:p>
            <a:pPr marL="285750" indent="-285750">
              <a:buFontTx/>
              <a:buChar char="-"/>
            </a:pPr>
            <a:r>
              <a:rPr lang="is-IS" sz="2600" dirty="0" smtClean="0"/>
              <a:t>Stormar algengir, meðalvindhraði á hafsvæðinu</a:t>
            </a:r>
            <a:br>
              <a:rPr lang="is-IS" sz="2600" dirty="0" smtClean="0"/>
            </a:br>
            <a:r>
              <a:rPr lang="is-IS" sz="2600" dirty="0" smtClean="0"/>
              <a:t>sá mesti í heimi</a:t>
            </a:r>
          </a:p>
          <a:p>
            <a:pPr marL="457200" indent="-457200">
              <a:buFont typeface="Symbol"/>
              <a:buChar char="Þ"/>
            </a:pPr>
            <a:r>
              <a:rPr lang="is-IS" sz="2600" smtClean="0"/>
              <a:t>Mikil </a:t>
            </a:r>
            <a:r>
              <a:rPr lang="is-IS" sz="2600" b="1" dirty="0" smtClean="0"/>
              <a:t>næringarefni</a:t>
            </a:r>
            <a:r>
              <a:rPr lang="is-IS" sz="2600" dirty="0" smtClean="0"/>
              <a:t> </a:t>
            </a:r>
            <a:r>
              <a:rPr lang="is-IS" sz="2600" smtClean="0"/>
              <a:t>í sjónum, </a:t>
            </a:r>
            <a:r>
              <a:rPr lang="is-IS" sz="2600" b="1" smtClean="0"/>
              <a:t>fjölbreytt dýralíf</a:t>
            </a:r>
          </a:p>
          <a:p>
            <a:endParaRPr lang="is-IS" sz="2600" dirty="0"/>
          </a:p>
        </p:txBody>
      </p:sp>
    </p:spTree>
    <p:extLst>
      <p:ext uri="{BB962C8B-B14F-4D97-AF65-F5344CB8AC3E}">
        <p14:creationId xmlns:p14="http://schemas.microsoft.com/office/powerpoint/2010/main" val="1638254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ðgengill efnis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is-IS" dirty="0" smtClean="0"/>
              <a:t>minnsta úthafið</a:t>
            </a:r>
          </a:p>
          <a:p>
            <a:pPr>
              <a:buFontTx/>
              <a:buChar char="-"/>
            </a:pPr>
            <a:r>
              <a:rPr lang="is-IS" dirty="0"/>
              <a:t>e</a:t>
            </a:r>
            <a:r>
              <a:rPr lang="is-IS" dirty="0" smtClean="0"/>
              <a:t>kkert haf jafn lítið kannað því stór hluti þess þakinn ís allt árið</a:t>
            </a:r>
          </a:p>
          <a:p>
            <a:pPr>
              <a:buFontTx/>
              <a:buChar char="-"/>
            </a:pPr>
            <a:r>
              <a:rPr lang="is-IS" dirty="0" smtClean="0"/>
              <a:t>ríkt af fiski</a:t>
            </a:r>
          </a:p>
          <a:p>
            <a:pPr>
              <a:buFontTx/>
              <a:buChar char="-"/>
            </a:pPr>
            <a:endParaRPr lang="is-IS" dirty="0"/>
          </a:p>
          <a:p>
            <a:pPr>
              <a:buFont typeface="Symbol"/>
              <a:buChar char="Þ"/>
            </a:pPr>
            <a:r>
              <a:rPr lang="is-IS" dirty="0" smtClean="0"/>
              <a:t> </a:t>
            </a:r>
            <a:r>
              <a:rPr lang="is-IS" b="1" dirty="0" smtClean="0"/>
              <a:t>Hafísinn</a:t>
            </a:r>
            <a:r>
              <a:rPr lang="is-IS" dirty="0" smtClean="0"/>
              <a:t> í </a:t>
            </a:r>
            <a:r>
              <a:rPr lang="is-IS" dirty="0" err="1" smtClean="0"/>
              <a:t>N-Íshafi</a:t>
            </a:r>
            <a:r>
              <a:rPr lang="is-IS" dirty="0" smtClean="0"/>
              <a:t> hefur </a:t>
            </a:r>
            <a:r>
              <a:rPr lang="is-IS" b="1" dirty="0" smtClean="0"/>
              <a:t>bráðnað</a:t>
            </a:r>
            <a:r>
              <a:rPr lang="is-IS" dirty="0" smtClean="0"/>
              <a:t> mikið síðustu ár vegna </a:t>
            </a:r>
            <a:r>
              <a:rPr lang="is-IS" b="1" dirty="0" smtClean="0"/>
              <a:t>loftlagsbreytinga</a:t>
            </a:r>
            <a:r>
              <a:rPr lang="is-IS" dirty="0" smtClean="0"/>
              <a:t>. Að öllum </a:t>
            </a:r>
            <a:r>
              <a:rPr lang="is-IS" dirty="0" err="1" smtClean="0"/>
              <a:t>líkindun</a:t>
            </a:r>
            <a:r>
              <a:rPr lang="is-IS" dirty="0" smtClean="0"/>
              <a:t> munu því </a:t>
            </a:r>
            <a:r>
              <a:rPr lang="is-IS" b="1" dirty="0" smtClean="0"/>
              <a:t>siglingaleiðir opnast </a:t>
            </a:r>
            <a:r>
              <a:rPr lang="is-IS" dirty="0" smtClean="0"/>
              <a:t>á milli Atlantshafs og Kyrrahafs.</a:t>
            </a:r>
          </a:p>
          <a:p>
            <a:pPr>
              <a:buFont typeface="Symbol"/>
              <a:buChar char="Þ"/>
            </a:pPr>
            <a:endParaRPr lang="is-IS" dirty="0" smtClean="0"/>
          </a:p>
          <a:p>
            <a:pPr>
              <a:buFont typeface="Symbol"/>
              <a:buChar char="Þ"/>
            </a:pPr>
            <a:r>
              <a:rPr lang="is-IS" dirty="0"/>
              <a:t> </a:t>
            </a:r>
            <a:r>
              <a:rPr lang="is-IS" b="1" dirty="0" smtClean="0"/>
              <a:t>Ísland</a:t>
            </a:r>
            <a:r>
              <a:rPr lang="is-IS" dirty="0" smtClean="0"/>
              <a:t> gæti þar gegnt </a:t>
            </a:r>
            <a:r>
              <a:rPr lang="is-IS" b="1" dirty="0" smtClean="0"/>
              <a:t>lykilhlutverki</a:t>
            </a:r>
            <a:r>
              <a:rPr lang="is-IS" dirty="0" smtClean="0"/>
              <a:t> sem umskipunar- og þjónustumiðstöð.</a:t>
            </a:r>
          </a:p>
          <a:p>
            <a:pPr>
              <a:buFontTx/>
              <a:buChar char="-"/>
            </a:pPr>
            <a:endParaRPr lang="is-IS" dirty="0"/>
          </a:p>
        </p:txBody>
      </p:sp>
      <p:sp>
        <p:nvSpPr>
          <p:cNvPr id="3" name="Titil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u="sng" dirty="0" smtClean="0"/>
              <a:t>Norður-Íshaf</a:t>
            </a:r>
            <a:endParaRPr lang="is-IS" u="sng" dirty="0"/>
          </a:p>
        </p:txBody>
      </p:sp>
    </p:spTree>
    <p:extLst>
      <p:ext uri="{BB962C8B-B14F-4D97-AF65-F5344CB8AC3E}">
        <p14:creationId xmlns:p14="http://schemas.microsoft.com/office/powerpoint/2010/main" val="3633628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mstreymi">
  <a:themeElements>
    <a:clrScheme name="Samstreymi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amstreymi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Samstreymi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þ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1348</TotalTime>
  <Words>1194</Words>
  <Application>Microsoft Office PowerPoint</Application>
  <PresentationFormat>Sýnt á skjá (4:3)</PresentationFormat>
  <Paragraphs>252</Paragraphs>
  <Slides>32</Slides>
  <Notes>7</Notes>
  <HiddenSlides>0</HiddenSlides>
  <MMClips>0</MMClips>
  <ScaleCrop>false</ScaleCrop>
  <HeadingPairs>
    <vt:vector size="4" baseType="variant">
      <vt:variant>
        <vt:lpstr>Þema</vt:lpstr>
      </vt:variant>
      <vt:variant>
        <vt:i4>1</vt:i4>
      </vt:variant>
      <vt:variant>
        <vt:lpstr>Skyggnutitlar</vt:lpstr>
      </vt:variant>
      <vt:variant>
        <vt:i4>32</vt:i4>
      </vt:variant>
    </vt:vector>
  </HeadingPairs>
  <TitlesOfParts>
    <vt:vector size="33" baseType="lpstr">
      <vt:lpstr>Samstreymi</vt:lpstr>
      <vt:lpstr>PowerPoint-kynning</vt:lpstr>
      <vt:lpstr>Höfin</vt:lpstr>
      <vt:lpstr>PowerPoint-kynning</vt:lpstr>
      <vt:lpstr>Innhöf og strandhöf</vt:lpstr>
      <vt:lpstr>Kyrrahaf </vt:lpstr>
      <vt:lpstr>Atlantshaf</vt:lpstr>
      <vt:lpstr>Indlandshaf</vt:lpstr>
      <vt:lpstr>PowerPoint-kynning</vt:lpstr>
      <vt:lpstr>Norður-Íshaf</vt:lpstr>
      <vt:lpstr>PowerPoint-kynning</vt:lpstr>
      <vt:lpstr>Hafsbotninn – frh.</vt:lpstr>
      <vt:lpstr>Hafsbotninn – frh.</vt:lpstr>
      <vt:lpstr>Hafstraumar </vt:lpstr>
      <vt:lpstr>Hafstraumar – frh.</vt:lpstr>
      <vt:lpstr>Hafstrauma – frh.</vt:lpstr>
      <vt:lpstr>Golfstraumurinn</vt:lpstr>
      <vt:lpstr>Golfstraumurinn – frh.</vt:lpstr>
      <vt:lpstr>PowerPoint-kynning</vt:lpstr>
      <vt:lpstr>El Nino</vt:lpstr>
      <vt:lpstr>Öldur </vt:lpstr>
      <vt:lpstr>Öldur – frh.</vt:lpstr>
      <vt:lpstr>PowerPoint-kynning</vt:lpstr>
      <vt:lpstr>Sjávarföll</vt:lpstr>
      <vt:lpstr>Sjávarföll – frh.</vt:lpstr>
      <vt:lpstr>PowerPoint-kynning</vt:lpstr>
      <vt:lpstr>Auðlindir í hafinu – frh. </vt:lpstr>
      <vt:lpstr>Auðlindir í hafinu – frh.</vt:lpstr>
      <vt:lpstr>Auðlindir í hafinu – frh.</vt:lpstr>
      <vt:lpstr>Auðlindir í hafinu – frh.</vt:lpstr>
      <vt:lpstr>Mengun hafsins</vt:lpstr>
      <vt:lpstr>Efnahagslögsaga </vt:lpstr>
      <vt:lpstr>Skipaskurðir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PowerPoint-kynning</dc:title>
  <dc:creator>Lenovo</dc:creator>
  <cp:lastModifiedBy>Lenovo</cp:lastModifiedBy>
  <cp:revision>44</cp:revision>
  <dcterms:created xsi:type="dcterms:W3CDTF">2014-04-03T00:17:11Z</dcterms:created>
  <dcterms:modified xsi:type="dcterms:W3CDTF">2014-05-14T13:53:23Z</dcterms:modified>
</cp:coreProperties>
</file>